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4.xml" ContentType="application/vnd.openxmlformats-officedocument.theme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5.xml" ContentType="application/vnd.openxmlformats-officedocument.theme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theme/theme6.xml" ContentType="application/vnd.openxmlformats-officedocument.theme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4" r:id="rId1"/>
    <p:sldMasterId id="2147483677" r:id="rId2"/>
    <p:sldMasterId id="2147483689" r:id="rId3"/>
    <p:sldMasterId id="2147483704" r:id="rId4"/>
    <p:sldMasterId id="2147483717" r:id="rId5"/>
    <p:sldMasterId id="2147483730" r:id="rId6"/>
    <p:sldMasterId id="2147483744" r:id="rId7"/>
  </p:sldMasterIdLst>
  <p:notesMasterIdLst>
    <p:notesMasterId r:id="rId17"/>
  </p:notesMasterIdLst>
  <p:handoutMasterIdLst>
    <p:handoutMasterId r:id="rId18"/>
  </p:handoutMasterIdLst>
  <p:sldIdLst>
    <p:sldId id="278" r:id="rId8"/>
    <p:sldId id="284" r:id="rId9"/>
    <p:sldId id="287" r:id="rId10"/>
    <p:sldId id="285" r:id="rId11"/>
    <p:sldId id="292" r:id="rId12"/>
    <p:sldId id="296" r:id="rId13"/>
    <p:sldId id="297" r:id="rId14"/>
    <p:sldId id="298" r:id="rId15"/>
    <p:sldId id="258" r:id="rId16"/>
  </p:sldIdLst>
  <p:sldSz cx="9144000" cy="6858000" type="screen4x3"/>
  <p:notesSz cx="9926638" cy="679767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CC"/>
    <a:srgbClr val="CC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FD0F851-EC5A-4D38-B0AD-8093EC10F338}" styleName="浅色样式 1 - 强调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912C8C85-51F0-491E-9774-3900AFEF0FD7}" styleName="浅色样式 2 - 强调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25" autoAdjust="0"/>
    <p:restoredTop sz="96178" autoAdjust="0"/>
  </p:normalViewPr>
  <p:slideViewPr>
    <p:cSldViewPr>
      <p:cViewPr>
        <p:scale>
          <a:sx n="100" d="100"/>
          <a:sy n="100" d="100"/>
        </p:scale>
        <p:origin x="258" y="27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handoutMaster" Target="handoutMasters/handoutMaster1.xml"/><Relationship Id="rId3" Type="http://schemas.openxmlformats.org/officeDocument/2006/relationships/slideMaster" Target="slideMasters/slideMaster3.xml"/><Relationship Id="rId21" Type="http://schemas.openxmlformats.org/officeDocument/2006/relationships/theme" Target="theme/theme1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10" Type="http://schemas.openxmlformats.org/officeDocument/2006/relationships/slide" Target="slides/slide3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5622798" y="0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C68D9F-FE41-4084-A688-04D956C870E4}" type="datetimeFigureOut">
              <a:rPr lang="zh-CN" altLang="en-US" smtClean="0"/>
              <a:t>2019/5/30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6456612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5622798" y="6456612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C82DC5-E01D-4877-B4EF-AF65DB79F8F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885730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5622798" y="0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4D5B29-A8CF-4236-B1F8-AC056C2E96AF}" type="datetimeFigureOut">
              <a:rPr lang="zh-CN" altLang="en-US" smtClean="0"/>
              <a:t>2019/5/30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263900" y="509588"/>
            <a:ext cx="3398838" cy="25495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992664" y="3228895"/>
            <a:ext cx="7941310" cy="30589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6456612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5622798" y="6456612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33B17B-83B8-4175-AC90-573A6CC1769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70135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3251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 dirty="0" smtClean="0"/>
          </a:p>
        </p:txBody>
      </p:sp>
      <p:sp>
        <p:nvSpPr>
          <p:cNvPr id="5325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881F3F3E-0105-4A96-955B-176596E72EF7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7800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1600" i="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33B17B-83B8-4175-AC90-573A6CC1769D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72559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1600" i="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33B17B-83B8-4175-AC90-573A6CC1769D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16340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33B17B-83B8-4175-AC90-573A6CC1769D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81295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33B17B-83B8-4175-AC90-573A6CC1769D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04782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1600" i="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33B17B-83B8-4175-AC90-573A6CC1769D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60593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33B17B-83B8-4175-AC90-573A6CC1769D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41044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33B17B-83B8-4175-AC90-573A6CC1769D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42475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1" dirty="0" smtClean="0">
                <a:latin typeface="Times New Roman" pitchFamily="18" charset="0"/>
              </a:rPr>
              <a:t>That’s all for my talk. Thank you for your attention.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33B17B-83B8-4175-AC90-573A6CC1769D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6820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B8EF9D-5330-4A4E-9EA9-1E970D7060A0}" type="datetimeFigureOut">
              <a:rPr lang="zh-CN" altLang="en-US" smtClean="0"/>
              <a:t>2019/5/30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4F226-6689-4C50-9700-EEE09BD256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25636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B8EF9D-5330-4A4E-9EA9-1E970D7060A0}" type="datetimeFigureOut">
              <a:rPr lang="zh-CN" altLang="en-US" smtClean="0"/>
              <a:t>2019/5/30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4F226-6689-4C50-9700-EEE09BD256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30744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B8EF9D-5330-4A4E-9EA9-1E970D7060A0}" type="datetimeFigureOut">
              <a:rPr lang="zh-CN" altLang="en-US" smtClean="0"/>
              <a:t>2019/5/30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4F226-6689-4C50-9700-EEE09BD256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86861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B8EF9D-5330-4A4E-9EA9-1E970D7060A0}" type="datetimeFigureOut">
              <a:rPr lang="zh-CN" altLang="en-US" smtClean="0"/>
              <a:t>2019/5/30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4F226-6689-4C50-9700-EEE09BD256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86781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B8EF9D-5330-4A4E-9EA9-1E970D7060A0}" type="datetimeFigureOut">
              <a:rPr lang="zh-CN" altLang="en-US" smtClean="0"/>
              <a:t>2019/5/30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4F226-6689-4C50-9700-EEE09BD256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09251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B8EF9D-5330-4A4E-9EA9-1E970D7060A0}" type="datetimeFigureOut">
              <a:rPr lang="zh-CN" altLang="en-US" smtClean="0"/>
              <a:t>2019/5/30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4F226-6689-4C50-9700-EEE09BD256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86973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B8EF9D-5330-4A4E-9EA9-1E970D7060A0}" type="datetimeFigureOut">
              <a:rPr lang="zh-CN" altLang="en-US" smtClean="0"/>
              <a:t>2019/5/30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4F226-6689-4C50-9700-EEE09BD256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81271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8952B-3AB8-43A9-AD4B-665F5E42F96B}" type="datetimeFigureOut">
              <a:rPr lang="zh-CN" altLang="en-US" smtClean="0"/>
              <a:t>2019/5/30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6638E-93E6-4B0F-8453-B7117723D5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757936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8952B-3AB8-43A9-AD4B-665F5E42F96B}" type="datetimeFigureOut">
              <a:rPr lang="zh-CN" altLang="en-US" smtClean="0"/>
              <a:t>2019/5/30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6638E-93E6-4B0F-8453-B7117723D5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228299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8952B-3AB8-43A9-AD4B-665F5E42F96B}" type="datetimeFigureOut">
              <a:rPr lang="zh-CN" altLang="en-US" smtClean="0"/>
              <a:t>2019/5/30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6638E-93E6-4B0F-8453-B7117723D5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99440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8952B-3AB8-43A9-AD4B-665F5E42F96B}" type="datetimeFigureOut">
              <a:rPr lang="zh-CN" altLang="en-US" smtClean="0"/>
              <a:t>2019/5/30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6638E-93E6-4B0F-8453-B7117723D5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71597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E7B59DA-4208-429B-B33E-AF224D5AB52C}" type="datetimeFigureOut">
              <a:rPr lang="zh-CN" altLang="en-US"/>
              <a:pPr>
                <a:defRPr/>
              </a:pPr>
              <a:t>2019/5/30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C859BF-1D6F-4A72-8E3B-7FBD19239BC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70189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8952B-3AB8-43A9-AD4B-665F5E42F96B}" type="datetimeFigureOut">
              <a:rPr lang="zh-CN" altLang="en-US" smtClean="0"/>
              <a:t>2019/5/30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6638E-93E6-4B0F-8453-B7117723D5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53404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8952B-3AB8-43A9-AD4B-665F5E42F96B}" type="datetimeFigureOut">
              <a:rPr lang="zh-CN" altLang="en-US" smtClean="0"/>
              <a:t>2019/5/30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6638E-93E6-4B0F-8453-B7117723D5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91493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8952B-3AB8-43A9-AD4B-665F5E42F96B}" type="datetimeFigureOut">
              <a:rPr lang="zh-CN" altLang="en-US" smtClean="0"/>
              <a:t>2019/5/30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6638E-93E6-4B0F-8453-B7117723D5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627877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8952B-3AB8-43A9-AD4B-665F5E42F96B}" type="datetimeFigureOut">
              <a:rPr lang="zh-CN" altLang="en-US" smtClean="0"/>
              <a:t>2019/5/30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6638E-93E6-4B0F-8453-B7117723D5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375720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8952B-3AB8-43A9-AD4B-665F5E42F96B}" type="datetimeFigureOut">
              <a:rPr lang="zh-CN" altLang="en-US" smtClean="0"/>
              <a:t>2019/5/30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6638E-93E6-4B0F-8453-B7117723D5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733257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8952B-3AB8-43A9-AD4B-665F5E42F96B}" type="datetimeFigureOut">
              <a:rPr lang="zh-CN" altLang="en-US" smtClean="0"/>
              <a:t>2019/5/30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6638E-93E6-4B0F-8453-B7117723D5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23621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8952B-3AB8-43A9-AD4B-665F5E42F96B}" type="datetimeFigureOut">
              <a:rPr lang="zh-CN" altLang="en-US" smtClean="0"/>
              <a:t>2019/5/30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6638E-93E6-4B0F-8453-B7117723D5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771662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B25B8-4F57-45AE-94A9-21ACA34BC353}" type="datetimeFigureOut">
              <a:rPr lang="zh-CN" altLang="en-US" smtClean="0"/>
              <a:t>2019/5/30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7B6E5-A8FB-4D26-8360-AA730B5244B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405740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B25B8-4F57-45AE-94A9-21ACA34BC353}" type="datetimeFigureOut">
              <a:rPr lang="zh-CN" altLang="en-US" smtClean="0"/>
              <a:t>2019/5/30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7B6E5-A8FB-4D26-8360-AA730B5244B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9584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B25B8-4F57-45AE-94A9-21ACA34BC353}" type="datetimeFigureOut">
              <a:rPr lang="zh-CN" altLang="en-US" smtClean="0"/>
              <a:t>2019/5/30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7B6E5-A8FB-4D26-8360-AA730B5244B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48762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38D714C-D836-411F-9F3E-7A2E66FB7F2C}" type="datetimeFigureOut">
              <a:rPr lang="zh-CN" altLang="en-US"/>
              <a:pPr>
                <a:defRPr/>
              </a:pPr>
              <a:t>2019/5/30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AB5EAA8-24DD-4294-A72B-7630A112CE5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198668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B25B8-4F57-45AE-94A9-21ACA34BC353}" type="datetimeFigureOut">
              <a:rPr lang="zh-CN" altLang="en-US" smtClean="0"/>
              <a:t>2019/5/30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7B6E5-A8FB-4D26-8360-AA730B5244B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43555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B25B8-4F57-45AE-94A9-21ACA34BC353}" type="datetimeFigureOut">
              <a:rPr lang="zh-CN" altLang="en-US" smtClean="0"/>
              <a:t>2019/5/30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7B6E5-A8FB-4D26-8360-AA730B5244B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77745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B25B8-4F57-45AE-94A9-21ACA34BC353}" type="datetimeFigureOut">
              <a:rPr lang="zh-CN" altLang="en-US" smtClean="0"/>
              <a:t>2019/5/30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7B6E5-A8FB-4D26-8360-AA730B5244B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58097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B25B8-4F57-45AE-94A9-21ACA34BC353}" type="datetimeFigureOut">
              <a:rPr lang="zh-CN" altLang="en-US" smtClean="0"/>
              <a:t>2019/5/30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7B6E5-A8FB-4D26-8360-AA730B5244B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02447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B25B8-4F57-45AE-94A9-21ACA34BC353}" type="datetimeFigureOut">
              <a:rPr lang="zh-CN" altLang="en-US" smtClean="0"/>
              <a:t>2019/5/30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7B6E5-A8FB-4D26-8360-AA730B5244B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670440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B25B8-4F57-45AE-94A9-21ACA34BC353}" type="datetimeFigureOut">
              <a:rPr lang="zh-CN" altLang="en-US" smtClean="0"/>
              <a:t>2019/5/30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7B6E5-A8FB-4D26-8360-AA730B5244B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795337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B25B8-4F57-45AE-94A9-21ACA34BC353}" type="datetimeFigureOut">
              <a:rPr lang="zh-CN" altLang="en-US" smtClean="0"/>
              <a:t>2019/5/30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7B6E5-A8FB-4D26-8360-AA730B5244B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783105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B25B8-4F57-45AE-94A9-21ACA34BC353}" type="datetimeFigureOut">
              <a:rPr lang="zh-CN" altLang="en-US" smtClean="0"/>
              <a:t>2019/5/30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7B6E5-A8FB-4D26-8360-AA730B5244B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53173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70D0716-9823-49FC-9F96-3B1052ED4410}" type="datetime1">
              <a:rPr lang="zh-CN" altLang="en-US" smtClean="0"/>
              <a:t>2019/5/30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中国科学院计算技术研究所</a:t>
            </a:r>
            <a:endParaRPr lang="en-US" altLang="zh-CN" smtClean="0"/>
          </a:p>
          <a:p>
            <a:r>
              <a:rPr lang="en-US" altLang="zh-CN" smtClean="0"/>
              <a:t>Institute Of Computing Technology Chinese Academy Of Science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2906008-422C-45EA-8510-3D380B2C7AF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46007" y="1916832"/>
            <a:ext cx="8229600" cy="1143000"/>
          </a:xfrm>
        </p:spPr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DE1B894-7E65-42F0-84B7-A1869085BF74}" type="datetime1">
              <a:rPr lang="zh-CN" altLang="en-US" smtClean="0"/>
              <a:t>2019/5/30</a:t>
            </a:fld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2906008-422C-45EA-8510-3D380B2C7AF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7F6A0A-F099-4639-8A19-F4BF27A45389}" type="datetimeFigureOut">
              <a:rPr lang="zh-CN" altLang="en-US"/>
              <a:pPr>
                <a:defRPr/>
              </a:pPr>
              <a:t>2019/5/30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6202689-E71C-468A-A925-64D05471580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231300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9F9E539-C1CE-4C59-B9A7-7B1C8E9BAEE2}" type="datetime1">
              <a:rPr lang="zh-CN" altLang="en-US" smtClean="0"/>
              <a:t>2019/5/30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中国科学院计算技术研究所 </a:t>
            </a:r>
            <a:r>
              <a:rPr lang="en-US" altLang="zh-CN" smtClean="0"/>
              <a:t>Institute Of Computing Technology Chinese Academy Of Science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2906008-422C-45EA-8510-3D380B2C7AF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9F9E539-C1CE-4C59-B9A7-7B1C8E9BAEE2}" type="datetime1">
              <a:rPr lang="zh-CN" altLang="en-US" smtClean="0"/>
              <a:t>2019/5/30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中国科学院计算技术研究所 </a:t>
            </a:r>
            <a:r>
              <a:rPr lang="en-US" altLang="zh-CN" smtClean="0"/>
              <a:t>Institute Of Computing Technology Chinese Academy Of Science</a:t>
            </a: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2906008-422C-45EA-8510-3D380B2C7AF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C779189-A77E-4592-857A-FD138A565091}" type="datetime1">
              <a:rPr lang="zh-CN" altLang="en-US" smtClean="0"/>
              <a:t>2019/5/30</a:t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中国科学院计算技术研究所</a:t>
            </a:r>
            <a:endParaRPr lang="en-US" altLang="zh-CN" smtClean="0"/>
          </a:p>
          <a:p>
            <a:r>
              <a:rPr lang="en-US" altLang="zh-CN" smtClean="0"/>
              <a:t>Institute Of Computing Technology Chinese Academy Of Science</a:t>
            </a:r>
            <a:endParaRPr lang="zh-CN" altLang="en-US" dirty="0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2906008-422C-45EA-8510-3D380B2C7AF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9F9E539-C1CE-4C59-B9A7-7B1C8E9BAEE2}" type="datetime1">
              <a:rPr lang="zh-CN" altLang="en-US" smtClean="0"/>
              <a:t>2019/5/30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中国科学院计算技术研究所 </a:t>
            </a:r>
            <a:r>
              <a:rPr lang="en-US" altLang="zh-CN" smtClean="0"/>
              <a:t>Institute Of Computing Technology Chinese Academy Of Science</a:t>
            </a: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2906008-422C-45EA-8510-3D380B2C7AF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9F9E539-C1CE-4C59-B9A7-7B1C8E9BAEE2}" type="datetime1">
              <a:rPr lang="zh-CN" altLang="en-US" smtClean="0"/>
              <a:t>2019/5/30</a:t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中国科学院计算技术研究所 </a:t>
            </a:r>
            <a:r>
              <a:rPr lang="en-US" altLang="zh-CN" smtClean="0"/>
              <a:t>Institute Of Computing Technology Chinese Academy Of Science</a:t>
            </a: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2906008-422C-45EA-8510-3D380B2C7AF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9F9E539-C1CE-4C59-B9A7-7B1C8E9BAEE2}" type="datetime1">
              <a:rPr lang="zh-CN" altLang="en-US" smtClean="0"/>
              <a:t>2019/5/30</a:t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中国科学院计算技术研究所 </a:t>
            </a:r>
            <a:r>
              <a:rPr lang="en-US" altLang="zh-CN" smtClean="0"/>
              <a:t>Institute Of Computing Technology Chinese Academy Of Science</a:t>
            </a: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2906008-422C-45EA-8510-3D380B2C7AF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hdr="0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9F9E539-C1CE-4C59-B9A7-7B1C8E9BAEE2}" type="datetime1">
              <a:rPr lang="zh-CN" altLang="en-US" smtClean="0"/>
              <a:t>2019/5/30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中国科学院计算技术研究所 </a:t>
            </a:r>
            <a:r>
              <a:rPr lang="en-US" altLang="zh-CN" smtClean="0"/>
              <a:t>Institute Of Computing Technology Chinese Academy Of Science</a:t>
            </a: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2906008-422C-45EA-8510-3D380B2C7AF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hdr="0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9F9E539-C1CE-4C59-B9A7-7B1C8E9BAEE2}" type="datetime1">
              <a:rPr lang="zh-CN" altLang="en-US" smtClean="0"/>
              <a:t>2019/5/30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中国科学院计算技术研究所 </a:t>
            </a:r>
            <a:r>
              <a:rPr lang="en-US" altLang="zh-CN" smtClean="0"/>
              <a:t>Institute Of Computing Technology Chinese Academy Of Science</a:t>
            </a: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2906008-422C-45EA-8510-3D380B2C7AF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hdr="0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9F9E539-C1CE-4C59-B9A7-7B1C8E9BAEE2}" type="datetime1">
              <a:rPr lang="zh-CN" altLang="en-US" smtClean="0"/>
              <a:t>2019/5/30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中国科学院计算技术研究所 </a:t>
            </a:r>
            <a:r>
              <a:rPr lang="en-US" altLang="zh-CN" smtClean="0"/>
              <a:t>Institute Of Computing Technology Chinese Academy Of Science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2906008-422C-45EA-8510-3D380B2C7AF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9F9E539-C1CE-4C59-B9A7-7B1C8E9BAEE2}" type="datetime1">
              <a:rPr lang="zh-CN" altLang="en-US" smtClean="0"/>
              <a:t>2019/5/30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中国科学院计算技术研究所 </a:t>
            </a:r>
            <a:r>
              <a:rPr lang="en-US" altLang="zh-CN" smtClean="0"/>
              <a:t>Institute Of Computing Technology Chinese Academy Of Science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2906008-422C-45EA-8510-3D380B2C7AF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B8EF9D-5330-4A4E-9EA9-1E970D7060A0}" type="datetimeFigureOut">
              <a:rPr lang="zh-CN" altLang="en-US" smtClean="0"/>
              <a:t>2019/5/30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4F226-6689-4C50-9700-EEE09BD256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880415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70D0716-9823-49FC-9F96-3B1052ED4410}" type="datetime1">
              <a:rPr lang="zh-CN" altLang="en-US" smtClean="0"/>
              <a:t>2019/5/30</a:t>
            </a:fld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2906008-422C-45EA-8510-3D380B2C7AF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DE1B894-7E65-42F0-84B7-A1869085BF74}" type="datetime1">
              <a:rPr lang="zh-CN" altLang="en-US" smtClean="0"/>
              <a:t>2019/5/30</a:t>
            </a:fld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2906008-422C-45EA-8510-3D380B2C7AF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9F9E539-C1CE-4C59-B9A7-7B1C8E9BAEE2}" type="datetime1">
              <a:rPr lang="zh-CN" altLang="en-US" smtClean="0"/>
              <a:t>2019/5/30</a:t>
            </a:fld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2906008-422C-45EA-8510-3D380B2C7AF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9F9E539-C1CE-4C59-B9A7-7B1C8E9BAEE2}" type="datetime1">
              <a:rPr lang="zh-CN" altLang="en-US" smtClean="0"/>
              <a:t>2019/5/30</a:t>
            </a:fld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2906008-422C-45EA-8510-3D380B2C7AF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C779189-A77E-4592-857A-FD138A565091}" type="datetime1">
              <a:rPr lang="zh-CN" altLang="en-US" smtClean="0"/>
              <a:t>2019/5/30</a:t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中国科学院计算技术研究所</a:t>
            </a:r>
            <a:endParaRPr lang="en-US" altLang="zh-CN" smtClean="0"/>
          </a:p>
          <a:p>
            <a:r>
              <a:rPr lang="en-US" altLang="zh-CN" smtClean="0"/>
              <a:t>Institute Of Computing Technology Chinese Academy Of Science</a:t>
            </a:r>
            <a:endParaRPr lang="zh-CN" altLang="en-US" dirty="0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2906008-422C-45EA-8510-3D380B2C7AFC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6" name="Picture 4" descr="C:\Users\gxs\Desktop\ICT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22" b="12999"/>
          <a:stretch/>
        </p:blipFill>
        <p:spPr bwMode="auto">
          <a:xfrm>
            <a:off x="7806411" y="0"/>
            <a:ext cx="1331640" cy="940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9F9E539-C1CE-4C59-B9A7-7B1C8E9BAEE2}" type="datetime1">
              <a:rPr lang="zh-CN" altLang="en-US" smtClean="0"/>
              <a:t>2019/5/30</a:t>
            </a:fld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2906008-422C-45EA-8510-3D380B2C7AF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9F9E539-C1CE-4C59-B9A7-7B1C8E9BAEE2}" type="datetime1">
              <a:rPr lang="zh-CN" altLang="en-US" smtClean="0"/>
              <a:t>2019/5/30</a:t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中国科学院计算技术研究所 </a:t>
            </a:r>
            <a:r>
              <a:rPr lang="en-US" altLang="zh-CN" smtClean="0"/>
              <a:t>Institute Of Computing Technology Chinese Academy Of Science</a:t>
            </a: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2906008-422C-45EA-8510-3D380B2C7AF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hdr="0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9F9E539-C1CE-4C59-B9A7-7B1C8E9BAEE2}" type="datetime1">
              <a:rPr lang="zh-CN" altLang="en-US" smtClean="0"/>
              <a:t>2019/5/30</a:t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中国科学院计算技术研究所 </a:t>
            </a:r>
            <a:r>
              <a:rPr lang="en-US" altLang="zh-CN" smtClean="0"/>
              <a:t>Institute Of Computing Technology Chinese Academy Of Science</a:t>
            </a: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2906008-422C-45EA-8510-3D380B2C7AF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hdr="0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9F9E539-C1CE-4C59-B9A7-7B1C8E9BAEE2}" type="datetime1">
              <a:rPr lang="zh-CN" altLang="en-US" smtClean="0"/>
              <a:t>2019/5/30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中国科学院计算技术研究所 </a:t>
            </a:r>
            <a:r>
              <a:rPr lang="en-US" altLang="zh-CN" smtClean="0"/>
              <a:t>Institute Of Computing Technology Chinese Academy Of Science</a:t>
            </a: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2906008-422C-45EA-8510-3D380B2C7AF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9F9E539-C1CE-4C59-B9A7-7B1C8E9BAEE2}" type="datetime1">
              <a:rPr lang="zh-CN" altLang="en-US" smtClean="0"/>
              <a:t>2019/5/30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中国科学院计算技术研究所 </a:t>
            </a:r>
            <a:r>
              <a:rPr lang="en-US" altLang="zh-CN" smtClean="0"/>
              <a:t>Institute Of Computing Technology Chinese Academy Of Science</a:t>
            </a: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2906008-422C-45EA-8510-3D380B2C7AF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B8EF9D-5330-4A4E-9EA9-1E970D7060A0}" type="datetimeFigureOut">
              <a:rPr lang="zh-CN" altLang="en-US" smtClean="0"/>
              <a:t>2019/5/30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4F226-6689-4C50-9700-EEE09BD256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04270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9F9E539-C1CE-4C59-B9A7-7B1C8E9BAEE2}" type="datetime1">
              <a:rPr lang="zh-CN" altLang="en-US" smtClean="0"/>
              <a:t>2019/5/30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中国科学院计算技术研究所 </a:t>
            </a:r>
            <a:r>
              <a:rPr lang="en-US" altLang="zh-CN" smtClean="0"/>
              <a:t>Institute Of Computing Technology Chinese Academy Of Science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2906008-422C-45EA-8510-3D380B2C7AF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hdr="0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9F9E539-C1CE-4C59-B9A7-7B1C8E9BAEE2}" type="datetime1">
              <a:rPr lang="zh-CN" altLang="en-US" smtClean="0"/>
              <a:t>2019/5/30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中国科学院计算技术研究所 </a:t>
            </a:r>
            <a:r>
              <a:rPr lang="en-US" altLang="zh-CN" smtClean="0"/>
              <a:t>Institute Of Computing Technology Chinese Academy Of Science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2906008-422C-45EA-8510-3D380B2C7AF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70D0716-9823-49FC-9F96-3B1052ED4410}" type="datetime1">
              <a:rPr lang="zh-CN" altLang="en-US" smtClean="0"/>
              <a:t>2019/5/30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中国科学院计算技术研究所</a:t>
            </a:r>
            <a:endParaRPr lang="en-US" altLang="zh-CN" smtClean="0"/>
          </a:p>
          <a:p>
            <a:r>
              <a:rPr lang="en-US" altLang="zh-CN" smtClean="0"/>
              <a:t>Institute Of Computing Technology Chinese Academy Of Science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2906008-422C-45EA-8510-3D380B2C7AF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DE1B894-7E65-42F0-84B7-A1869085BF74}" type="datetime1">
              <a:rPr lang="zh-CN" altLang="en-US" smtClean="0"/>
              <a:t>2019/5/30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中国科学院计算技术研究所</a:t>
            </a:r>
            <a:endParaRPr lang="en-US" altLang="zh-CN" smtClean="0"/>
          </a:p>
          <a:p>
            <a:r>
              <a:rPr lang="en-US" altLang="zh-CN" smtClean="0"/>
              <a:t>Institute Of Computing Technology Chinese Academy Of Science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2906008-422C-45EA-8510-3D380B2C7AFC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Picture 4" descr="C:\Users\gxs\Desktop\ICT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22" b="12999"/>
          <a:stretch/>
        </p:blipFill>
        <p:spPr bwMode="auto">
          <a:xfrm>
            <a:off x="7806411" y="0"/>
            <a:ext cx="1331640" cy="940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9F9E539-C1CE-4C59-B9A7-7B1C8E9BAEE2}" type="datetime1">
              <a:rPr lang="zh-CN" altLang="en-US" smtClean="0"/>
              <a:t>2019/5/30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中国科学院计算技术研究所 </a:t>
            </a:r>
            <a:r>
              <a:rPr lang="en-US" altLang="zh-CN" smtClean="0"/>
              <a:t>Institute Of Computing Technology Chinese Academy Of Science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2906008-422C-45EA-8510-3D380B2C7AF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9F9E539-C1CE-4C59-B9A7-7B1C8E9BAEE2}" type="datetime1">
              <a:rPr lang="zh-CN" altLang="en-US" smtClean="0"/>
              <a:t>2019/5/30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中国科学院计算技术研究所 </a:t>
            </a:r>
            <a:r>
              <a:rPr lang="en-US" altLang="zh-CN" smtClean="0"/>
              <a:t>Institute Of Computing Technology Chinese Academy Of Science</a:t>
            </a: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2906008-422C-45EA-8510-3D380B2C7AF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9F9E539-C1CE-4C59-B9A7-7B1C8E9BAEE2}" type="datetime1">
              <a:rPr lang="zh-CN" altLang="en-US" smtClean="0"/>
              <a:t>2019/5/30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中国科学院计算技术研究所 </a:t>
            </a:r>
            <a:r>
              <a:rPr lang="en-US" altLang="zh-CN" smtClean="0"/>
              <a:t>Institute Of Computing Technology Chinese Academy Of Science</a:t>
            </a: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2906008-422C-45EA-8510-3D380B2C7AF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9F9E539-C1CE-4C59-B9A7-7B1C8E9BAEE2}" type="datetime1">
              <a:rPr lang="zh-CN" altLang="en-US" smtClean="0"/>
              <a:t>2019/5/30</a:t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中国科学院计算技术研究所 </a:t>
            </a:r>
            <a:r>
              <a:rPr lang="en-US" altLang="zh-CN" smtClean="0"/>
              <a:t>Institute Of Computing Technology Chinese Academy Of Science</a:t>
            </a: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2906008-422C-45EA-8510-3D380B2C7AF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hdr="0"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9F9E539-C1CE-4C59-B9A7-7B1C8E9BAEE2}" type="datetime1">
              <a:rPr lang="zh-CN" altLang="en-US" smtClean="0"/>
              <a:t>2019/5/30</a:t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中国科学院计算技术研究所 </a:t>
            </a:r>
            <a:r>
              <a:rPr lang="en-US" altLang="zh-CN" smtClean="0"/>
              <a:t>Institute Of Computing Technology Chinese Academy Of Science</a:t>
            </a: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2906008-422C-45EA-8510-3D380B2C7AF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hdr="0"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9F9E539-C1CE-4C59-B9A7-7B1C8E9BAEE2}" type="datetime1">
              <a:rPr lang="zh-CN" altLang="en-US" smtClean="0"/>
              <a:t>2019/5/30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中国科学院计算技术研究所 </a:t>
            </a:r>
            <a:r>
              <a:rPr lang="en-US" altLang="zh-CN" smtClean="0"/>
              <a:t>Institute Of Computing Technology Chinese Academy Of Science</a:t>
            </a: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2906008-422C-45EA-8510-3D380B2C7AF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hd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B8EF9D-5330-4A4E-9EA9-1E970D7060A0}" type="datetimeFigureOut">
              <a:rPr lang="zh-CN" altLang="en-US" smtClean="0"/>
              <a:t>2019/5/30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4F226-6689-4C50-9700-EEE09BD256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86891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9F9E539-C1CE-4C59-B9A7-7B1C8E9BAEE2}" type="datetime1">
              <a:rPr lang="zh-CN" altLang="en-US" smtClean="0"/>
              <a:t>2019/5/30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中国科学院计算技术研究所 </a:t>
            </a:r>
            <a:r>
              <a:rPr lang="en-US" altLang="zh-CN" smtClean="0"/>
              <a:t>Institute Of Computing Technology Chinese Academy Of Science</a:t>
            </a: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2906008-422C-45EA-8510-3D380B2C7AF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hdr="0"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9F9E539-C1CE-4C59-B9A7-7B1C8E9BAEE2}" type="datetime1">
              <a:rPr lang="zh-CN" altLang="en-US" smtClean="0"/>
              <a:t>2019/5/30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中国科学院计算技术研究所 </a:t>
            </a:r>
            <a:r>
              <a:rPr lang="en-US" altLang="zh-CN" smtClean="0"/>
              <a:t>Institute Of Computing Technology Chinese Academy Of Science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2906008-422C-45EA-8510-3D380B2C7AF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hdr="0"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9F9E539-C1CE-4C59-B9A7-7B1C8E9BAEE2}" type="datetime1">
              <a:rPr lang="zh-CN" altLang="en-US" smtClean="0"/>
              <a:t>2019/5/30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中国科学院计算技术研究所 </a:t>
            </a:r>
            <a:r>
              <a:rPr lang="en-US" altLang="zh-CN" smtClean="0"/>
              <a:t>Institute Of Computing Technology Chinese Academy Of Science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2906008-422C-45EA-8510-3D380B2C7AF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hdr="0"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C779189-A77E-4592-857A-FD138A565091}" type="datetime1">
              <a:rPr lang="zh-CN" altLang="en-US" smtClean="0"/>
              <a:t>2019/5/30</a:t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中国科学院计算技术研究所</a:t>
            </a:r>
            <a:endParaRPr lang="en-US" altLang="zh-CN" smtClean="0"/>
          </a:p>
          <a:p>
            <a:r>
              <a:rPr lang="en-US" altLang="zh-CN" smtClean="0"/>
              <a:t>Institute Of Computing Technology Chinese Academy Of Science</a:t>
            </a:r>
            <a:endParaRPr lang="zh-CN" altLang="en-US" dirty="0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2906008-422C-45EA-8510-3D380B2C7AFC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6" name="Picture 4" descr="C:\Users\gxs\Desktop\ICT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22" b="12999"/>
          <a:stretch/>
        </p:blipFill>
        <p:spPr bwMode="auto">
          <a:xfrm>
            <a:off x="7806411" y="0"/>
            <a:ext cx="1331640" cy="940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9F9E539-C1CE-4C59-B9A7-7B1C8E9BAEE2}" type="datetime1">
              <a:rPr lang="zh-CN" altLang="en-US" smtClean="0"/>
              <a:t>2019/5/30</a:t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中国科学院计算技术研究所 </a:t>
            </a:r>
            <a:r>
              <a:rPr lang="en-US" altLang="zh-CN" smtClean="0"/>
              <a:t>Institute Of Computing Technology Chinese Academy Of Science</a:t>
            </a: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2906008-422C-45EA-8510-3D380B2C7AF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hdr="0"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70D0716-9823-49FC-9F96-3B1052ED4410}" type="datetime1">
              <a:rPr lang="zh-CN" altLang="en-US" smtClean="0"/>
              <a:t>2019/5/30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中国科学院计算技术研究所</a:t>
            </a:r>
            <a:endParaRPr lang="en-US" altLang="zh-CN" smtClean="0"/>
          </a:p>
          <a:p>
            <a:r>
              <a:rPr lang="en-US" altLang="zh-CN" smtClean="0"/>
              <a:t>Institute Of Computing Technology Chinese Academy Of Science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2906008-422C-45EA-8510-3D380B2C7AF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DE1B894-7E65-42F0-84B7-A1869085BF74}" type="datetime1">
              <a:rPr lang="zh-CN" altLang="en-US" smtClean="0"/>
              <a:t>2019/5/30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中国科学院计算技术研究所</a:t>
            </a:r>
            <a:endParaRPr lang="en-US" altLang="zh-CN" smtClean="0"/>
          </a:p>
          <a:p>
            <a:r>
              <a:rPr lang="en-US" altLang="zh-CN" smtClean="0"/>
              <a:t>Institute Of Computing Technology Chinese Academy Of Science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2906008-422C-45EA-8510-3D380B2C7AFC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Picture 4" descr="C:\Users\gxs\Desktop\ICT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22" b="12999"/>
          <a:stretch/>
        </p:blipFill>
        <p:spPr bwMode="auto">
          <a:xfrm>
            <a:off x="7806411" y="0"/>
            <a:ext cx="1331640" cy="940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9F9E539-C1CE-4C59-B9A7-7B1C8E9BAEE2}" type="datetime1">
              <a:rPr lang="zh-CN" altLang="en-US" smtClean="0"/>
              <a:t>2019/5/30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中国科学院计算技术研究所 </a:t>
            </a:r>
            <a:r>
              <a:rPr lang="en-US" altLang="zh-CN" smtClean="0"/>
              <a:t>Institute Of Computing Technology Chinese Academy Of Science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2906008-422C-45EA-8510-3D380B2C7AF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hdr="0"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9F9E539-C1CE-4C59-B9A7-7B1C8E9BAEE2}" type="datetime1">
              <a:rPr lang="zh-CN" altLang="en-US" smtClean="0"/>
              <a:t>2019/5/30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中国科学院计算技术研究所 </a:t>
            </a:r>
            <a:r>
              <a:rPr lang="en-US" altLang="zh-CN" smtClean="0"/>
              <a:t>Institute Of Computing Technology Chinese Academy Of Science</a:t>
            </a: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2906008-422C-45EA-8510-3D380B2C7AF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9F9E539-C1CE-4C59-B9A7-7B1C8E9BAEE2}" type="datetime1">
              <a:rPr lang="zh-CN" altLang="en-US" smtClean="0"/>
              <a:t>2019/5/30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中国科学院计算技术研究所 </a:t>
            </a:r>
            <a:r>
              <a:rPr lang="en-US" altLang="zh-CN" smtClean="0"/>
              <a:t>Institute Of Computing Technology Chinese Academy Of Science</a:t>
            </a: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2906008-422C-45EA-8510-3D380B2C7AF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B8EF9D-5330-4A4E-9EA9-1E970D7060A0}" type="datetimeFigureOut">
              <a:rPr lang="zh-CN" altLang="en-US" smtClean="0"/>
              <a:t>2019/5/30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4F226-6689-4C50-9700-EEE09BD256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19175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9F9E539-C1CE-4C59-B9A7-7B1C8E9BAEE2}" type="datetime1">
              <a:rPr lang="zh-CN" altLang="en-US" smtClean="0"/>
              <a:t>2019/5/30</a:t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中国科学院计算技术研究所 </a:t>
            </a:r>
            <a:r>
              <a:rPr lang="en-US" altLang="zh-CN" smtClean="0"/>
              <a:t>Institute Of Computing Technology Chinese Academy Of Science</a:t>
            </a: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2906008-422C-45EA-8510-3D380B2C7AF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hdr="0"/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9F9E539-C1CE-4C59-B9A7-7B1C8E9BAEE2}" type="datetime1">
              <a:rPr lang="zh-CN" altLang="en-US" smtClean="0"/>
              <a:t>2019/5/30</a:t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中国科学院计算技术研究所 </a:t>
            </a:r>
            <a:r>
              <a:rPr lang="en-US" altLang="zh-CN" smtClean="0"/>
              <a:t>Institute Of Computing Technology Chinese Academy Of Science</a:t>
            </a: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2906008-422C-45EA-8510-3D380B2C7AF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hdr="0"/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9F9E539-C1CE-4C59-B9A7-7B1C8E9BAEE2}" type="datetime1">
              <a:rPr lang="zh-CN" altLang="en-US" smtClean="0"/>
              <a:t>2019/5/30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中国科学院计算技术研究所 </a:t>
            </a:r>
            <a:r>
              <a:rPr lang="en-US" altLang="zh-CN" smtClean="0"/>
              <a:t>Institute Of Computing Technology Chinese Academy Of Science</a:t>
            </a: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2906008-422C-45EA-8510-3D380B2C7AF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hdr="0"/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9F9E539-C1CE-4C59-B9A7-7B1C8E9BAEE2}" type="datetime1">
              <a:rPr lang="zh-CN" altLang="en-US" smtClean="0"/>
              <a:t>2019/5/30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中国科学院计算技术研究所 </a:t>
            </a:r>
            <a:r>
              <a:rPr lang="en-US" altLang="zh-CN" smtClean="0"/>
              <a:t>Institute Of Computing Technology Chinese Academy Of Science</a:t>
            </a: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2906008-422C-45EA-8510-3D380B2C7AF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hdr="0"/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9F9E539-C1CE-4C59-B9A7-7B1C8E9BAEE2}" type="datetime1">
              <a:rPr lang="zh-CN" altLang="en-US" smtClean="0"/>
              <a:t>2019/5/30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中国科学院计算技术研究所 </a:t>
            </a:r>
            <a:r>
              <a:rPr lang="en-US" altLang="zh-CN" smtClean="0"/>
              <a:t>Institute Of Computing Technology Chinese Academy Of Science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2906008-422C-45EA-8510-3D380B2C7AF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hdr="0"/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9F9E539-C1CE-4C59-B9A7-7B1C8E9BAEE2}" type="datetime1">
              <a:rPr lang="zh-CN" altLang="en-US" smtClean="0"/>
              <a:t>2019/5/30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中国科学院计算技术研究所 </a:t>
            </a:r>
            <a:r>
              <a:rPr lang="en-US" altLang="zh-CN" smtClean="0"/>
              <a:t>Institute Of Computing Technology Chinese Academy Of Science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2906008-422C-45EA-8510-3D380B2C7AF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hdr="0"/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C779189-A77E-4592-857A-FD138A565091}" type="datetime1">
              <a:rPr lang="zh-CN" altLang="en-US" smtClean="0"/>
              <a:t>2019/5/30</a:t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中国科学院计算技术研究所</a:t>
            </a:r>
            <a:endParaRPr lang="en-US" altLang="zh-CN" smtClean="0"/>
          </a:p>
          <a:p>
            <a:r>
              <a:rPr lang="en-US" altLang="zh-CN" smtClean="0"/>
              <a:t>Institute Of Computing Technology Chinese Academy Of Science</a:t>
            </a:r>
            <a:endParaRPr lang="zh-CN" altLang="en-US" dirty="0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2906008-422C-45EA-8510-3D380B2C7AFC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6" name="Picture 4" descr="C:\Users\gxs\Desktop\ICT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22" b="12999"/>
          <a:stretch/>
        </p:blipFill>
        <p:spPr bwMode="auto">
          <a:xfrm>
            <a:off x="7806411" y="0"/>
            <a:ext cx="1331640" cy="940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9F9E539-C1CE-4C59-B9A7-7B1C8E9BAEE2}" type="datetime1">
              <a:rPr lang="zh-CN" altLang="en-US" smtClean="0"/>
              <a:t>2019/5/30</a:t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中国科学院计算技术研究所 </a:t>
            </a:r>
            <a:r>
              <a:rPr lang="en-US" altLang="zh-CN" smtClean="0"/>
              <a:t>Institute Of Computing Technology Chinese Academy Of Science</a:t>
            </a: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2906008-422C-45EA-8510-3D380B2C7AF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hd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B8EF9D-5330-4A4E-9EA9-1E970D7060A0}" type="datetimeFigureOut">
              <a:rPr lang="zh-CN" altLang="en-US" smtClean="0"/>
              <a:t>2019/5/30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4F226-6689-4C50-9700-EEE09BD256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48301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5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49.xml"/><Relationship Id="rId2" Type="http://schemas.openxmlformats.org/officeDocument/2006/relationships/slideLayout" Target="../slideLayouts/slideLayout39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38.xml"/><Relationship Id="rId6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2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6.xml"/><Relationship Id="rId14" Type="http://schemas.openxmlformats.org/officeDocument/2006/relationships/image" Target="../media/image1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7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6.xml"/><Relationship Id="rId12" Type="http://schemas.openxmlformats.org/officeDocument/2006/relationships/slideLayout" Target="../slideLayouts/slideLayout61.xml"/><Relationship Id="rId2" Type="http://schemas.openxmlformats.org/officeDocument/2006/relationships/slideLayout" Target="../slideLayouts/slideLayout51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5.xml"/><Relationship Id="rId11" Type="http://schemas.openxmlformats.org/officeDocument/2006/relationships/slideLayout" Target="../slideLayouts/slideLayout60.xml"/><Relationship Id="rId5" Type="http://schemas.openxmlformats.org/officeDocument/2006/relationships/slideLayout" Target="../slideLayouts/slideLayout54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59.xml"/><Relationship Id="rId4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8.xml"/><Relationship Id="rId14" Type="http://schemas.openxmlformats.org/officeDocument/2006/relationships/image" Target="../media/image1.pn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9.xml"/><Relationship Id="rId13" Type="http://schemas.openxmlformats.org/officeDocument/2006/relationships/slideLayout" Target="../slideLayouts/slideLayout74.xml"/><Relationship Id="rId3" Type="http://schemas.openxmlformats.org/officeDocument/2006/relationships/slideLayout" Target="../slideLayouts/slideLayout64.xml"/><Relationship Id="rId7" Type="http://schemas.openxmlformats.org/officeDocument/2006/relationships/slideLayout" Target="../slideLayouts/slideLayout68.xml"/><Relationship Id="rId12" Type="http://schemas.openxmlformats.org/officeDocument/2006/relationships/slideLayout" Target="../slideLayouts/slideLayout73.xml"/><Relationship Id="rId2" Type="http://schemas.openxmlformats.org/officeDocument/2006/relationships/slideLayout" Target="../slideLayouts/slideLayout63.xml"/><Relationship Id="rId1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7.xml"/><Relationship Id="rId11" Type="http://schemas.openxmlformats.org/officeDocument/2006/relationships/slideLayout" Target="../slideLayouts/slideLayout72.xml"/><Relationship Id="rId5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71.xml"/><Relationship Id="rId4" Type="http://schemas.openxmlformats.org/officeDocument/2006/relationships/slideLayout" Target="../slideLayouts/slideLayout65.xml"/><Relationship Id="rId9" Type="http://schemas.openxmlformats.org/officeDocument/2006/relationships/slideLayout" Target="../slideLayouts/slideLayout70.xml"/><Relationship Id="rId14" Type="http://schemas.openxmlformats.org/officeDocument/2006/relationships/theme" Target="../theme/theme6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2.xml"/><Relationship Id="rId13" Type="http://schemas.openxmlformats.org/officeDocument/2006/relationships/slideLayout" Target="../slideLayouts/slideLayout87.xml"/><Relationship Id="rId3" Type="http://schemas.openxmlformats.org/officeDocument/2006/relationships/slideLayout" Target="../slideLayouts/slideLayout77.xml"/><Relationship Id="rId7" Type="http://schemas.openxmlformats.org/officeDocument/2006/relationships/slideLayout" Target="../slideLayouts/slideLayout81.xml"/><Relationship Id="rId12" Type="http://schemas.openxmlformats.org/officeDocument/2006/relationships/slideLayout" Target="../slideLayouts/slideLayout86.xml"/><Relationship Id="rId2" Type="http://schemas.openxmlformats.org/officeDocument/2006/relationships/slideLayout" Target="../slideLayouts/slideLayout76.xml"/><Relationship Id="rId1" Type="http://schemas.openxmlformats.org/officeDocument/2006/relationships/slideLayout" Target="../slideLayouts/slideLayout75.xml"/><Relationship Id="rId6" Type="http://schemas.openxmlformats.org/officeDocument/2006/relationships/slideLayout" Target="../slideLayouts/slideLayout80.xml"/><Relationship Id="rId11" Type="http://schemas.openxmlformats.org/officeDocument/2006/relationships/slideLayout" Target="../slideLayouts/slideLayout85.xml"/><Relationship Id="rId5" Type="http://schemas.openxmlformats.org/officeDocument/2006/relationships/slideLayout" Target="../slideLayouts/slideLayout79.xml"/><Relationship Id="rId10" Type="http://schemas.openxmlformats.org/officeDocument/2006/relationships/slideLayout" Target="../slideLayouts/slideLayout84.xml"/><Relationship Id="rId4" Type="http://schemas.openxmlformats.org/officeDocument/2006/relationships/slideLayout" Target="../slideLayouts/slideLayout78.xml"/><Relationship Id="rId9" Type="http://schemas.openxmlformats.org/officeDocument/2006/relationships/slideLayout" Target="../slideLayouts/slideLayout83.xml"/><Relationship Id="rId14" Type="http://schemas.openxmlformats.org/officeDocument/2006/relationships/theme" Target="../theme/theme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B8EF9D-5330-4A4E-9EA9-1E970D7060A0}" type="datetimeFigureOut">
              <a:rPr lang="zh-CN" altLang="en-US" smtClean="0"/>
              <a:t>2019/5/30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44F226-6689-4C50-9700-EEE09BD256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53789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701" r:id="rId2"/>
    <p:sldLayoutId id="2147483702" r:id="rId3"/>
    <p:sldLayoutId id="2147483703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08952B-3AB8-43A9-AD4B-665F5E42F96B}" type="datetimeFigureOut">
              <a:rPr lang="zh-CN" altLang="en-US" smtClean="0"/>
              <a:t>2019/5/30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76638E-93E6-4B0F-8453-B7117723D5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28613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4B25B8-4F57-45AE-94A9-21ACA34BC353}" type="datetimeFigureOut">
              <a:rPr lang="zh-CN" altLang="en-US" smtClean="0"/>
              <a:t>2019/5/30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F7B6E5-A8FB-4D26-8360-AA730B5244B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0102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4445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fld id="{E9F9E539-C1CE-4C59-B9A7-7B1C8E9BAEE2}" type="datetime1">
              <a:rPr lang="zh-CN" altLang="en-US" smtClean="0"/>
              <a:t>2019/5/30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r>
              <a:rPr lang="zh-CN" altLang="en-US" smtClean="0"/>
              <a:t>中国科学院计算技术研究所 </a:t>
            </a:r>
            <a:r>
              <a:rPr lang="en-US" altLang="zh-CN" smtClean="0"/>
              <a:t>Institute Of Computing Technology Chinese Academy Of Science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fld id="{D2906008-422C-45EA-8510-3D380B2C7AF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Rectangle 14"/>
          <p:cNvSpPr>
            <a:spLocks noChangeArrowheads="1"/>
          </p:cNvSpPr>
          <p:nvPr/>
        </p:nvSpPr>
        <p:spPr bwMode="auto">
          <a:xfrm flipV="1">
            <a:off x="468313" y="1214438"/>
            <a:ext cx="8447087" cy="53975"/>
          </a:xfrm>
          <a:prstGeom prst="rect">
            <a:avLst/>
          </a:prstGeom>
          <a:gradFill rotWithShape="0">
            <a:gsLst>
              <a:gs pos="0">
                <a:srgbClr val="3366FF"/>
              </a:gs>
              <a:gs pos="25000">
                <a:srgbClr val="01A78F"/>
              </a:gs>
              <a:gs pos="50000">
                <a:srgbClr val="FFFF00"/>
              </a:gs>
              <a:gs pos="75000">
                <a:srgbClr val="FF6633"/>
              </a:gs>
              <a:gs pos="100000">
                <a:srgbClr val="FF3399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latin typeface="+mn-lt"/>
              <a:ea typeface="+mn-ea"/>
            </a:endParaRPr>
          </a:p>
        </p:txBody>
      </p:sp>
      <p:grpSp>
        <p:nvGrpSpPr>
          <p:cNvPr id="9" name="组合 6"/>
          <p:cNvGrpSpPr>
            <a:grpSpLocks/>
          </p:cNvGrpSpPr>
          <p:nvPr/>
        </p:nvGrpSpPr>
        <p:grpSpPr bwMode="auto">
          <a:xfrm>
            <a:off x="7000892" y="214290"/>
            <a:ext cx="1873250" cy="404812"/>
            <a:chOff x="6084168" y="6350588"/>
            <a:chExt cx="2209800" cy="507412"/>
          </a:xfrm>
        </p:grpSpPr>
        <p:pic>
          <p:nvPicPr>
            <p:cNvPr id="10" name="Picture 20" descr="D:\计算所\PPT的模板\logo.gif"/>
            <p:cNvPicPr>
              <a:picLocks noChangeAspect="1" noChangeArrowheads="1"/>
            </p:cNvPicPr>
            <p:nvPr/>
          </p:nvPicPr>
          <p:blipFill>
            <a:blip r:embed="rId14" cstate="print"/>
            <a:srcRect/>
            <a:stretch>
              <a:fillRect/>
            </a:stretch>
          </p:blipFill>
          <p:spPr bwMode="auto">
            <a:xfrm>
              <a:off x="6084168" y="6350588"/>
              <a:ext cx="609600" cy="5074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1" name="Picture 26" descr="D:\计算所\PPT的模板\logo－zi.gif"/>
            <p:cNvPicPr>
              <a:picLocks noChangeAspect="1" noChangeArrowheads="1"/>
            </p:cNvPicPr>
            <p:nvPr/>
          </p:nvPicPr>
          <p:blipFill>
            <a:blip r:embed="rId15" cstate="print"/>
            <a:srcRect/>
            <a:stretch>
              <a:fillRect/>
            </a:stretch>
          </p:blipFill>
          <p:spPr bwMode="auto">
            <a:xfrm>
              <a:off x="6846168" y="6350588"/>
              <a:ext cx="1447800" cy="3159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2" name="Picture 27" descr="D:\计算所\PPT的模板\logo－Y-H-1.gif"/>
            <p:cNvPicPr>
              <a:picLocks noChangeAspect="1" noChangeArrowheads="1"/>
            </p:cNvPicPr>
            <p:nvPr/>
          </p:nvPicPr>
          <p:blipFill>
            <a:blip r:embed="rId16" cstate="print"/>
            <a:srcRect/>
            <a:stretch>
              <a:fillRect/>
            </a:stretch>
          </p:blipFill>
          <p:spPr bwMode="auto">
            <a:xfrm flipV="1">
              <a:off x="6846168" y="6731588"/>
              <a:ext cx="1447800" cy="76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  <p:sldLayoutId id="2147483708" r:id="rId4"/>
    <p:sldLayoutId id="2147483709" r:id="rId5"/>
    <p:sldLayoutId id="2147483710" r:id="rId6"/>
    <p:sldLayoutId id="2147483711" r:id="rId7"/>
    <p:sldLayoutId id="2147483712" r:id="rId8"/>
    <p:sldLayoutId id="2147483713" r:id="rId9"/>
    <p:sldLayoutId id="2147483714" r:id="rId10"/>
    <p:sldLayoutId id="2147483715" r:id="rId11"/>
    <p:sldLayoutId id="2147483716" r:id="rId12"/>
  </p:sldLayoutIdLst>
  <p:timing>
    <p:tnLst>
      <p:par>
        <p:cTn id="1" dur="indefinite" restart="never" nodeType="tmRoot"/>
      </p:par>
    </p:tnLst>
  </p:timing>
  <p:hf hdr="0"/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anklin Gothic Medium" pitchFamily="34" charset="0"/>
          <a:ea typeface="微软雅黑" pitchFamily="34" charset="-122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anklin Gothic Medium" pitchFamily="34" charset="0"/>
          <a:ea typeface="微软雅黑" pitchFamily="34" charset="-122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anklin Gothic Medium" pitchFamily="34" charset="0"/>
          <a:ea typeface="微软雅黑" pitchFamily="34" charset="-122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anklin Gothic Medium" pitchFamily="34" charset="0"/>
          <a:ea typeface="微软雅黑" pitchFamily="34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anklin Gothic Medium" pitchFamily="34" charset="0"/>
          <a:ea typeface="微软雅黑" pitchFamily="34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anklin Gothic Medium" pitchFamily="34" charset="0"/>
          <a:ea typeface="微软雅黑" pitchFamily="34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anklin Gothic Medium" pitchFamily="34" charset="0"/>
          <a:ea typeface="微软雅黑" pitchFamily="34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anklin Gothic Medium" pitchFamily="34" charset="0"/>
          <a:ea typeface="微软雅黑" pitchFamily="34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4445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fld id="{E9F9E539-C1CE-4C59-B9A7-7B1C8E9BAEE2}" type="datetime1">
              <a:rPr lang="zh-CN" altLang="en-US" smtClean="0"/>
              <a:t>2019/5/30</a:t>
            </a:fld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fld id="{D2906008-422C-45EA-8510-3D380B2C7AF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Rectangle 14"/>
          <p:cNvSpPr>
            <a:spLocks noChangeArrowheads="1"/>
          </p:cNvSpPr>
          <p:nvPr/>
        </p:nvSpPr>
        <p:spPr bwMode="auto">
          <a:xfrm flipV="1">
            <a:off x="468313" y="1214438"/>
            <a:ext cx="8447087" cy="53975"/>
          </a:xfrm>
          <a:prstGeom prst="rect">
            <a:avLst/>
          </a:prstGeom>
          <a:gradFill rotWithShape="0">
            <a:gsLst>
              <a:gs pos="0">
                <a:srgbClr val="3366FF"/>
              </a:gs>
              <a:gs pos="25000">
                <a:srgbClr val="01A78F"/>
              </a:gs>
              <a:gs pos="50000">
                <a:srgbClr val="FFFF00"/>
              </a:gs>
              <a:gs pos="75000">
                <a:srgbClr val="FF6633"/>
              </a:gs>
              <a:gs pos="100000">
                <a:srgbClr val="FF3399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latin typeface="+mn-lt"/>
              <a:ea typeface="+mn-ea"/>
            </a:endParaRPr>
          </a:p>
        </p:txBody>
      </p:sp>
      <p:grpSp>
        <p:nvGrpSpPr>
          <p:cNvPr id="9" name="组合 6"/>
          <p:cNvGrpSpPr>
            <a:grpSpLocks/>
          </p:cNvGrpSpPr>
          <p:nvPr/>
        </p:nvGrpSpPr>
        <p:grpSpPr bwMode="auto">
          <a:xfrm>
            <a:off x="7000892" y="214290"/>
            <a:ext cx="1873250" cy="404812"/>
            <a:chOff x="6084168" y="6350588"/>
            <a:chExt cx="2209800" cy="507412"/>
          </a:xfrm>
        </p:grpSpPr>
        <p:pic>
          <p:nvPicPr>
            <p:cNvPr id="10" name="Picture 20" descr="D:\计算所\PPT的模板\logo.gif"/>
            <p:cNvPicPr>
              <a:picLocks noChangeAspect="1" noChangeArrowheads="1"/>
            </p:cNvPicPr>
            <p:nvPr/>
          </p:nvPicPr>
          <p:blipFill>
            <a:blip r:embed="rId14" cstate="print"/>
            <a:srcRect/>
            <a:stretch>
              <a:fillRect/>
            </a:stretch>
          </p:blipFill>
          <p:spPr bwMode="auto">
            <a:xfrm>
              <a:off x="6084168" y="6350588"/>
              <a:ext cx="609600" cy="5074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1" name="Picture 26" descr="D:\计算所\PPT的模板\logo－zi.gif"/>
            <p:cNvPicPr>
              <a:picLocks noChangeAspect="1" noChangeArrowheads="1"/>
            </p:cNvPicPr>
            <p:nvPr/>
          </p:nvPicPr>
          <p:blipFill>
            <a:blip r:embed="rId15" cstate="print"/>
            <a:srcRect/>
            <a:stretch>
              <a:fillRect/>
            </a:stretch>
          </p:blipFill>
          <p:spPr bwMode="auto">
            <a:xfrm>
              <a:off x="6846168" y="6350588"/>
              <a:ext cx="1447800" cy="3159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2" name="Picture 27" descr="D:\计算所\PPT的模板\logo－Y-H-1.gif"/>
            <p:cNvPicPr>
              <a:picLocks noChangeAspect="1" noChangeArrowheads="1"/>
            </p:cNvPicPr>
            <p:nvPr/>
          </p:nvPicPr>
          <p:blipFill>
            <a:blip r:embed="rId16" cstate="print"/>
            <a:srcRect/>
            <a:stretch>
              <a:fillRect/>
            </a:stretch>
          </p:blipFill>
          <p:spPr bwMode="auto">
            <a:xfrm flipV="1">
              <a:off x="6846168" y="6731588"/>
              <a:ext cx="1447800" cy="76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  <p:sldLayoutId id="2147483719" r:id="rId2"/>
    <p:sldLayoutId id="2147483720" r:id="rId3"/>
    <p:sldLayoutId id="2147483721" r:id="rId4"/>
    <p:sldLayoutId id="2147483722" r:id="rId5"/>
    <p:sldLayoutId id="2147483723" r:id="rId6"/>
    <p:sldLayoutId id="2147483724" r:id="rId7"/>
    <p:sldLayoutId id="2147483725" r:id="rId8"/>
    <p:sldLayoutId id="2147483726" r:id="rId9"/>
    <p:sldLayoutId id="2147483727" r:id="rId10"/>
    <p:sldLayoutId id="2147483728" r:id="rId11"/>
    <p:sldLayoutId id="2147483729" r:id="rId12"/>
  </p:sldLayoutIdLst>
  <p:timing>
    <p:tnLst>
      <p:par>
        <p:cTn id="1" dur="indefinite" restart="never" nodeType="tmRoot"/>
      </p:par>
    </p:tnLst>
  </p:timing>
  <p:hf hdr="0"/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anklin Gothic Medium" pitchFamily="34" charset="0"/>
          <a:ea typeface="微软雅黑" pitchFamily="34" charset="-122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anklin Gothic Medium" pitchFamily="34" charset="0"/>
          <a:ea typeface="微软雅黑" pitchFamily="34" charset="-122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anklin Gothic Medium" pitchFamily="34" charset="0"/>
          <a:ea typeface="微软雅黑" pitchFamily="34" charset="-122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anklin Gothic Medium" pitchFamily="34" charset="0"/>
          <a:ea typeface="微软雅黑" pitchFamily="34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anklin Gothic Medium" pitchFamily="34" charset="0"/>
          <a:ea typeface="微软雅黑" pitchFamily="34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anklin Gothic Medium" pitchFamily="34" charset="0"/>
          <a:ea typeface="微软雅黑" pitchFamily="34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anklin Gothic Medium" pitchFamily="34" charset="0"/>
          <a:ea typeface="微软雅黑" pitchFamily="34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anklin Gothic Medium" pitchFamily="34" charset="0"/>
          <a:ea typeface="微软雅黑" pitchFamily="34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7171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fld id="{E9F9E539-C1CE-4C59-B9A7-7B1C8E9BAEE2}" type="datetime1">
              <a:rPr lang="zh-CN" altLang="en-US" smtClean="0"/>
              <a:t>2019/5/30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r>
              <a:rPr lang="zh-CN" altLang="en-US" smtClean="0"/>
              <a:t>中国科学院计算技术研究所 </a:t>
            </a:r>
            <a:r>
              <a:rPr lang="en-US" altLang="zh-CN" smtClean="0"/>
              <a:t>Institute Of Computing Technology Chinese Academy Of Science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fld id="{D2906008-422C-45EA-8510-3D380B2C7AF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2" r:id="rId2"/>
    <p:sldLayoutId id="2147483733" r:id="rId3"/>
    <p:sldLayoutId id="2147483734" r:id="rId4"/>
    <p:sldLayoutId id="2147483735" r:id="rId5"/>
    <p:sldLayoutId id="2147483736" r:id="rId6"/>
    <p:sldLayoutId id="2147483737" r:id="rId7"/>
    <p:sldLayoutId id="2147483738" r:id="rId8"/>
    <p:sldLayoutId id="2147483739" r:id="rId9"/>
    <p:sldLayoutId id="2147483740" r:id="rId10"/>
    <p:sldLayoutId id="2147483741" r:id="rId11"/>
    <p:sldLayoutId id="2147483742" r:id="rId12"/>
    <p:sldLayoutId id="2147483743" r:id="rId13"/>
  </p:sldLayoutIdLst>
  <p:timing>
    <p:tnLst>
      <p:par>
        <p:cTn id="1" dur="indefinite" restart="never" nodeType="tmRoot"/>
      </p:par>
    </p:tnLst>
  </p:timing>
  <p:hf hdr="0"/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7171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fld id="{E9F9E539-C1CE-4C59-B9A7-7B1C8E9BAEE2}" type="datetime1">
              <a:rPr lang="zh-CN" altLang="en-US" smtClean="0"/>
              <a:t>2019/5/30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r>
              <a:rPr lang="zh-CN" altLang="en-US" smtClean="0"/>
              <a:t>中国科学院计算技术研究所 </a:t>
            </a:r>
            <a:r>
              <a:rPr lang="en-US" altLang="zh-CN" smtClean="0"/>
              <a:t>Institute Of Computing Technology Chinese Academy Of Science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fld id="{D2906008-422C-45EA-8510-3D380B2C7AF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  <p:sldLayoutId id="2147483756" r:id="rId12"/>
    <p:sldLayoutId id="2147483757" r:id="rId13"/>
  </p:sldLayoutIdLst>
  <p:hf hdr="0"/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5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8.jpe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1.xml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1.xml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76.xml"/><Relationship Id="rId1" Type="http://schemas.openxmlformats.org/officeDocument/2006/relationships/themeOverride" Target="../theme/themeOverride1.xml"/><Relationship Id="rId4" Type="http://schemas.openxmlformats.org/officeDocument/2006/relationships/hyperlink" Target="mailto:hliu@ict.ac.cn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Rectangle 2"/>
          <p:cNvSpPr txBox="1">
            <a:spLocks noChangeArrowheads="1"/>
          </p:cNvSpPr>
          <p:nvPr/>
        </p:nvSpPr>
        <p:spPr bwMode="auto">
          <a:xfrm>
            <a:off x="107504" y="-891034"/>
            <a:ext cx="8785671" cy="1871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ctr"/>
            <a:r>
              <a:rPr lang="en-US" altLang="zh-CN" sz="3600" b="1" dirty="0">
                <a:solidFill>
                  <a:srgbClr val="C0000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lang="zh-CN" altLang="en-US" sz="3600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盲文</a:t>
            </a:r>
            <a:r>
              <a:rPr lang="en-US" altLang="zh-CN" sz="3600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OCR</a:t>
            </a:r>
            <a:r>
              <a:rPr lang="zh-CN" altLang="en-US" sz="3600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项目图示</a:t>
            </a:r>
            <a:endParaRPr lang="zh-CN" altLang="en-US" sz="36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2295" name="组合 6"/>
          <p:cNvGrpSpPr>
            <a:grpSpLocks/>
          </p:cNvGrpSpPr>
          <p:nvPr/>
        </p:nvGrpSpPr>
        <p:grpSpPr bwMode="auto">
          <a:xfrm>
            <a:off x="7019925" y="5661224"/>
            <a:ext cx="1873250" cy="404812"/>
            <a:chOff x="6084168" y="6350588"/>
            <a:chExt cx="2209800" cy="507412"/>
          </a:xfrm>
        </p:grpSpPr>
        <p:pic>
          <p:nvPicPr>
            <p:cNvPr id="12296" name="Picture 20" descr="D:\计算所\PPT的模板\logo.gif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6084168" y="6350588"/>
              <a:ext cx="609600" cy="5074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2297" name="Picture 26" descr="D:\计算所\PPT的模板\logo－zi.gif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846168" y="6350588"/>
              <a:ext cx="1447800" cy="3159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2298" name="Picture 27" descr="D:\计算所\PPT的模板\logo－Y-H-1.gif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 flipV="1">
              <a:off x="6846168" y="6731588"/>
              <a:ext cx="1447800" cy="76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20" name="组合 19"/>
          <p:cNvGrpSpPr/>
          <p:nvPr/>
        </p:nvGrpSpPr>
        <p:grpSpPr>
          <a:xfrm>
            <a:off x="348055" y="1700808"/>
            <a:ext cx="8010772" cy="513592"/>
            <a:chOff x="0" y="32866"/>
            <a:chExt cx="8219256" cy="1099800"/>
          </a:xfrm>
          <a:scene3d>
            <a:camera prst="orthographicFront"/>
            <a:lightRig rig="flat" dir="t"/>
          </a:scene3d>
        </p:grpSpPr>
        <p:sp>
          <p:nvSpPr>
            <p:cNvPr id="21" name="圆角矩形 20"/>
            <p:cNvSpPr/>
            <p:nvPr/>
          </p:nvSpPr>
          <p:spPr>
            <a:xfrm>
              <a:off x="0" y="32866"/>
              <a:ext cx="8219256" cy="1099800"/>
            </a:xfrm>
            <a:prstGeom prst="roundRect">
              <a:avLst/>
            </a:prstGeom>
            <a:sp3d prstMaterial="dkEdge">
              <a:bevelT w="8200" h="38100"/>
            </a:sp3d>
          </p:spPr>
          <p:style>
            <a:lnRef idx="0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1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endParaRPr lang="zh-CN" altLang="en-US"/>
            </a:p>
          </p:txBody>
        </p:sp>
        <p:sp>
          <p:nvSpPr>
            <p:cNvPr id="22" name="圆角矩形 4"/>
            <p:cNvSpPr/>
            <p:nvPr/>
          </p:nvSpPr>
          <p:spPr>
            <a:xfrm>
              <a:off x="53688" y="86554"/>
              <a:ext cx="8111880" cy="992424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37160" tIns="137160" rIns="137160" bIns="137160" numCol="1" spcCol="1270" anchor="ctr" anchorCtr="0">
              <a:noAutofit/>
            </a:bodyPr>
            <a:lstStyle/>
            <a:p>
              <a:pPr marL="457200" lvl="0" indent="-457200" algn="l" defTabSz="16002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Arial" panose="020B0604020202020204" pitchFamily="34" charset="0"/>
                <a:buChar char="•"/>
              </a:pPr>
              <a:r>
                <a:rPr lang="zh-CN" altLang="en-US" sz="2800" b="1" dirty="0" smtClean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盲文简介</a:t>
              </a:r>
              <a:endParaRPr lang="zh-CN" altLang="en-US" sz="2800" b="1" kern="1200" baseline="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367267" y="2537321"/>
            <a:ext cx="8010772" cy="513592"/>
            <a:chOff x="0" y="32866"/>
            <a:chExt cx="8219256" cy="1099800"/>
          </a:xfrm>
          <a:scene3d>
            <a:camera prst="orthographicFront"/>
            <a:lightRig rig="flat" dir="t"/>
          </a:scene3d>
        </p:grpSpPr>
        <p:sp>
          <p:nvSpPr>
            <p:cNvPr id="24" name="圆角矩形 23"/>
            <p:cNvSpPr/>
            <p:nvPr/>
          </p:nvSpPr>
          <p:spPr>
            <a:xfrm>
              <a:off x="0" y="32866"/>
              <a:ext cx="8219256" cy="1099800"/>
            </a:xfrm>
            <a:prstGeom prst="roundRect">
              <a:avLst/>
            </a:prstGeom>
            <a:sp3d prstMaterial="dkEdge">
              <a:bevelT w="8200" h="38100"/>
            </a:sp3d>
          </p:spPr>
          <p:style>
            <a:lnRef idx="0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1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25" name="圆角矩形 4"/>
            <p:cNvSpPr/>
            <p:nvPr/>
          </p:nvSpPr>
          <p:spPr>
            <a:xfrm>
              <a:off x="53688" y="86554"/>
              <a:ext cx="8111880" cy="992424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37160" tIns="137160" rIns="137160" bIns="137160" numCol="1" spcCol="1270" anchor="ctr" anchorCtr="0">
              <a:noAutofit/>
            </a:bodyPr>
            <a:lstStyle/>
            <a:p>
              <a:pPr marL="457200" lvl="0" indent="-457200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Arial" panose="020B0604020202020204" pitchFamily="34" charset="0"/>
                <a:buChar char="•"/>
              </a:pPr>
              <a:r>
                <a:rPr lang="zh-CN" altLang="en-US" sz="2800" b="1" kern="1200" baseline="0" dirty="0" smtClean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盲文书籍</a:t>
              </a:r>
              <a:r>
                <a:rPr lang="en-US" altLang="zh-CN" sz="2800" b="1" kern="1200" baseline="0" dirty="0" smtClean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OCR</a:t>
              </a:r>
              <a:endParaRPr lang="zh-CN" altLang="en-US" sz="2800" b="1" kern="1200" baseline="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395536" y="3563480"/>
            <a:ext cx="8010772" cy="513592"/>
            <a:chOff x="0" y="32866"/>
            <a:chExt cx="8219256" cy="1099800"/>
          </a:xfrm>
          <a:scene3d>
            <a:camera prst="orthographicFront"/>
            <a:lightRig rig="flat" dir="t"/>
          </a:scene3d>
        </p:grpSpPr>
        <p:sp>
          <p:nvSpPr>
            <p:cNvPr id="40" name="圆角矩形 39"/>
            <p:cNvSpPr/>
            <p:nvPr/>
          </p:nvSpPr>
          <p:spPr>
            <a:xfrm>
              <a:off x="0" y="32866"/>
              <a:ext cx="8219256" cy="1099800"/>
            </a:xfrm>
            <a:prstGeom prst="roundRect">
              <a:avLst/>
            </a:prstGeom>
            <a:sp3d prstMaterial="dkEdge">
              <a:bevelT w="8200" h="38100"/>
            </a:sp3d>
          </p:spPr>
          <p:style>
            <a:lnRef idx="0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1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41" name="圆角矩形 4"/>
            <p:cNvSpPr/>
            <p:nvPr/>
          </p:nvSpPr>
          <p:spPr>
            <a:xfrm>
              <a:off x="53688" y="86554"/>
              <a:ext cx="8111880" cy="992424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37160" tIns="137160" rIns="137160" bIns="137160" numCol="1" spcCol="1270" anchor="ctr" anchorCtr="0">
              <a:noAutofit/>
            </a:bodyPr>
            <a:lstStyle/>
            <a:p>
              <a:pPr marL="457200" lvl="0" indent="-457200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Arial" panose="020B0604020202020204" pitchFamily="34" charset="0"/>
                <a:buChar char="•"/>
              </a:pPr>
              <a:r>
                <a:rPr lang="zh-CN" altLang="en-US" sz="2800" b="1" kern="1200" baseline="0" dirty="0" smtClean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盲文答卷</a:t>
              </a:r>
              <a:r>
                <a:rPr lang="en-US" altLang="zh-CN" sz="2800" b="1" kern="1200" baseline="0" dirty="0" smtClean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OCR</a:t>
              </a:r>
              <a:endParaRPr lang="zh-CN" altLang="en-US" sz="2800" b="1" kern="1200" baseline="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375970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3528" y="332656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zh-CN" altLang="en-US" sz="360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盲文简介</a:t>
            </a:r>
            <a:endParaRPr lang="zh-CN" altLang="en-US" sz="36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https://timgsa.baidu.com/timg?image&amp;quality=80&amp;size=b9999_10000&amp;sec=1545837285260&amp;di=7b83dc51f3e62543394ab3ebb8daa11a&amp;imgtype=0&amp;src=http%3A%2F%2Fimg.mp.itc.cn%2Fupload%2F20170524%2F5b41997fb67a4499b4a825a99d6ee237_th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895" y="1584871"/>
            <a:ext cx="4166121" cy="2845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7493" y="4955074"/>
            <a:ext cx="1497566" cy="142625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9895" y="5023548"/>
            <a:ext cx="4176464" cy="130843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793973" y="6423476"/>
            <a:ext cx="2088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Fig 4.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盲文字符结构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2" descr="http://www.cjr.org.cn/upload/2011/9/20110927145518481243653.jp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47" t="-4676" r="12194" b="4676"/>
          <a:stretch/>
        </p:blipFill>
        <p:spPr bwMode="auto">
          <a:xfrm>
            <a:off x="5004048" y="1655613"/>
            <a:ext cx="3668082" cy="2774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本框 9"/>
          <p:cNvSpPr txBox="1"/>
          <p:nvPr/>
        </p:nvSpPr>
        <p:spPr>
          <a:xfrm>
            <a:off x="1043608" y="4514081"/>
            <a:ext cx="2664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Fig 1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盲文书籍阅读场景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652120" y="4437112"/>
            <a:ext cx="2664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Fig 2.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盲人高考场景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264803" y="6381328"/>
            <a:ext cx="2736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Fig 3.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盲文字符对照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2906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3528" y="332656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zh-CN" altLang="en-US" sz="360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盲文书籍</a:t>
            </a:r>
            <a:r>
              <a:rPr lang="en-US" altLang="zh-CN" sz="360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OCR</a:t>
            </a:r>
            <a:endParaRPr lang="zh-CN" altLang="en-US" sz="3600" dirty="0">
              <a:solidFill>
                <a:srgbClr val="C00000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1403648" y="5348976"/>
            <a:ext cx="61206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400"/>
              </a:spcAft>
            </a:pPr>
            <a:r>
              <a:rPr lang="en-US" altLang="zh-CN" b="1" dirty="0" smtClean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Miriam"/>
              </a:rPr>
              <a:t>Fig.5 </a:t>
            </a:r>
            <a:r>
              <a:rPr lang="zh-CN" altLang="en-US" b="1" dirty="0" smtClean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Miriam"/>
              </a:rPr>
              <a:t>盲文书籍</a:t>
            </a:r>
            <a:r>
              <a:rPr lang="en-US" altLang="zh-CN" b="1" dirty="0" smtClean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Miriam"/>
              </a:rPr>
              <a:t>OCR</a:t>
            </a:r>
            <a:r>
              <a:rPr lang="zh-CN" altLang="en-US" b="1" dirty="0" smtClean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Miriam"/>
              </a:rPr>
              <a:t>识别</a:t>
            </a:r>
            <a:r>
              <a:rPr lang="zh-CN" altLang="en-US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Miriam"/>
              </a:rPr>
              <a:t>流程</a:t>
            </a:r>
            <a:endParaRPr lang="en-US" altLang="zh-CN" b="1" dirty="0" smtClean="0">
              <a:latin typeface="Times New Roman" panose="02020603050405020304" pitchFamily="18" charset="0"/>
              <a:ea typeface="宋体" panose="02010600030101010101" pitchFamily="2" charset="-122"/>
              <a:cs typeface="Miriam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251520" y="1727329"/>
            <a:ext cx="1440160" cy="576064"/>
          </a:xfrm>
          <a:prstGeom prst="round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盲文图像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2627784" y="1727329"/>
            <a:ext cx="1440160" cy="576064"/>
          </a:xfrm>
          <a:prstGeom prst="round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盲点检测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&amp;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倾斜校正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5076056" y="1711599"/>
            <a:ext cx="1296144" cy="591794"/>
          </a:xfrm>
          <a:prstGeom prst="round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盲文字符定位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" name="直接箭头连接符 10"/>
          <p:cNvCxnSpPr>
            <a:stCxn id="8" idx="3"/>
            <a:endCxn id="9" idx="1"/>
          </p:cNvCxnSpPr>
          <p:nvPr/>
        </p:nvCxnSpPr>
        <p:spPr>
          <a:xfrm>
            <a:off x="1691680" y="2015361"/>
            <a:ext cx="93610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>
            <a:stCxn id="9" idx="3"/>
            <a:endCxn id="10" idx="1"/>
          </p:cNvCxnSpPr>
          <p:nvPr/>
        </p:nvCxnSpPr>
        <p:spPr>
          <a:xfrm flipV="1">
            <a:off x="4067944" y="2007496"/>
            <a:ext cx="1008112" cy="78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圆角矩形 12"/>
          <p:cNvSpPr/>
          <p:nvPr/>
        </p:nvSpPr>
        <p:spPr>
          <a:xfrm>
            <a:off x="7227971" y="1711599"/>
            <a:ext cx="1592501" cy="576065"/>
          </a:xfrm>
          <a:prstGeom prst="round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SVM+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结果融合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7" name="直接箭头连接符 26"/>
          <p:cNvCxnSpPr>
            <a:stCxn id="10" idx="3"/>
            <a:endCxn id="13" idx="1"/>
          </p:cNvCxnSpPr>
          <p:nvPr/>
        </p:nvCxnSpPr>
        <p:spPr>
          <a:xfrm flipV="1">
            <a:off x="6372200" y="1999632"/>
            <a:ext cx="855771" cy="78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图片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0338" y="3078106"/>
            <a:ext cx="1973910" cy="1816411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1555" y="3078106"/>
            <a:ext cx="2024941" cy="1816410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79750" y="3078106"/>
            <a:ext cx="2092250" cy="1808555"/>
          </a:xfrm>
          <a:prstGeom prst="rect">
            <a:avLst/>
          </a:prstGeom>
        </p:spPr>
      </p:pic>
      <p:cxnSp>
        <p:nvCxnSpPr>
          <p:cNvPr id="35" name="直接箭头连接符 34"/>
          <p:cNvCxnSpPr>
            <a:stCxn id="33" idx="3"/>
            <a:endCxn id="30" idx="1"/>
          </p:cNvCxnSpPr>
          <p:nvPr/>
        </p:nvCxnSpPr>
        <p:spPr>
          <a:xfrm>
            <a:off x="4572000" y="3982384"/>
            <a:ext cx="258338" cy="39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箭头连接符 36"/>
          <p:cNvCxnSpPr>
            <a:stCxn id="30" idx="3"/>
            <a:endCxn id="31" idx="1"/>
          </p:cNvCxnSpPr>
          <p:nvPr/>
        </p:nvCxnSpPr>
        <p:spPr>
          <a:xfrm flipV="1">
            <a:off x="6804248" y="3986311"/>
            <a:ext cx="207307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图片 3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35496" y="3078105"/>
            <a:ext cx="2158599" cy="1808555"/>
          </a:xfrm>
          <a:prstGeom prst="rect">
            <a:avLst/>
          </a:prstGeom>
        </p:spPr>
      </p:pic>
      <p:cxnSp>
        <p:nvCxnSpPr>
          <p:cNvPr id="40" name="直接箭头连接符 39"/>
          <p:cNvCxnSpPr>
            <a:stCxn id="38" idx="1"/>
            <a:endCxn id="33" idx="1"/>
          </p:cNvCxnSpPr>
          <p:nvPr/>
        </p:nvCxnSpPr>
        <p:spPr>
          <a:xfrm>
            <a:off x="2194095" y="3982383"/>
            <a:ext cx="285655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矩形 40"/>
          <p:cNvSpPr/>
          <p:nvPr/>
        </p:nvSpPr>
        <p:spPr>
          <a:xfrm>
            <a:off x="62905" y="4984138"/>
            <a:ext cx="507449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400"/>
              </a:spcAft>
            </a:pPr>
            <a:r>
              <a:rPr lang="zh-CN" altLang="en-US" sz="1400" b="1" dirty="0">
                <a:latin typeface="Times New Roman" panose="02020603050405020304" pitchFamily="18" charset="0"/>
                <a:ea typeface="宋体" panose="02010600030101010101" pitchFamily="2" charset="-122"/>
                <a:cs typeface="Miriam"/>
              </a:rPr>
              <a:t>注：绿色点为正检盲点，黑色为漏检，红色为误报</a:t>
            </a:r>
            <a:endParaRPr lang="zh-CN" altLang="zh-CN" sz="1400" b="1" dirty="0">
              <a:latin typeface="Times New Roman" panose="02020603050405020304" pitchFamily="18" charset="0"/>
              <a:ea typeface="宋体" panose="02010600030101010101" pitchFamily="2" charset="-122"/>
              <a:cs typeface="Miriam"/>
            </a:endParaRPr>
          </a:p>
        </p:txBody>
      </p:sp>
    </p:spTree>
    <p:extLst>
      <p:ext uri="{BB962C8B-B14F-4D97-AF65-F5344CB8AC3E}">
        <p14:creationId xmlns:p14="http://schemas.microsoft.com/office/powerpoint/2010/main" val="3035355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zh-CN" altLang="en-US" sz="360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盲文书籍</a:t>
            </a:r>
            <a:r>
              <a:rPr lang="en-US" altLang="zh-CN" sz="360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OCR</a:t>
            </a:r>
            <a:endParaRPr lang="zh-CN" altLang="en-US" sz="3600" dirty="0">
              <a:solidFill>
                <a:srgbClr val="C00000"/>
              </a:solidFill>
            </a:endParaRPr>
          </a:p>
        </p:txBody>
      </p:sp>
      <p:sp>
        <p:nvSpPr>
          <p:cNvPr id="12" name="右箭头 11"/>
          <p:cNvSpPr/>
          <p:nvPr/>
        </p:nvSpPr>
        <p:spPr>
          <a:xfrm>
            <a:off x="4211960" y="3295525"/>
            <a:ext cx="648072" cy="216024"/>
          </a:xfrm>
          <a:prstGeom prst="right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内容占位符 12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495325"/>
            <a:ext cx="3290905" cy="4525963"/>
          </a:xfr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5061" y="1539552"/>
            <a:ext cx="3263623" cy="4481736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1511660" y="6116542"/>
            <a:ext cx="61206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400"/>
              </a:spcAft>
            </a:pPr>
            <a:r>
              <a:rPr lang="en-US" altLang="zh-CN" b="1" dirty="0" smtClean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Miriam"/>
              </a:rPr>
              <a:t>Fig.6 </a:t>
            </a:r>
            <a:r>
              <a:rPr lang="zh-CN" altLang="en-US" b="1" dirty="0" smtClean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Miriam"/>
              </a:rPr>
              <a:t>盲文书籍识别效果</a:t>
            </a:r>
            <a:endParaRPr lang="en-US" altLang="zh-CN" b="1" dirty="0" smtClean="0">
              <a:latin typeface="Times New Roman" panose="02020603050405020304" pitchFamily="18" charset="0"/>
              <a:ea typeface="宋体" panose="02010600030101010101" pitchFamily="2" charset="-122"/>
              <a:cs typeface="Miriam"/>
            </a:endParaRPr>
          </a:p>
        </p:txBody>
      </p:sp>
    </p:spTree>
    <p:extLst>
      <p:ext uri="{BB962C8B-B14F-4D97-AF65-F5344CB8AC3E}">
        <p14:creationId xmlns:p14="http://schemas.microsoft.com/office/powerpoint/2010/main" val="621166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44585" y="210464"/>
            <a:ext cx="8512618" cy="1143000"/>
          </a:xfrm>
        </p:spPr>
        <p:txBody>
          <a:bodyPr>
            <a:normAutofit/>
          </a:bodyPr>
          <a:lstStyle/>
          <a:p>
            <a:pPr algn="l"/>
            <a:r>
              <a:rPr lang="zh-CN" altLang="en-US" sz="360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盲文书籍</a:t>
            </a:r>
            <a:r>
              <a:rPr lang="en-US" altLang="zh-CN" sz="360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OCR</a:t>
            </a:r>
            <a:endParaRPr lang="en-US" altLang="zh-CN" sz="36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95536" y="1420855"/>
            <a:ext cx="9044464" cy="261610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难点：</a:t>
            </a:r>
            <a:endParaRPr lang="en-US" altLang="zh-CN" sz="24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没有公开数据集，现有方法太简单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en-US" altLang="zh-CN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单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张盲文图像盲文数目过于密集，平均约有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1000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个盲点，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400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个盲文字符。</a:t>
            </a:r>
            <a:endParaRPr lang="en-US" altLang="zh-CN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目标过小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盲点像素大小约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7)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en-US" altLang="zh-CN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盲文背景形态差异较大，旧书籍存在较多的缺陷（如图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）。</a:t>
            </a:r>
            <a:endParaRPr lang="en-US" altLang="zh-CN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识别精度要求高，盲点识别即使高达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99%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，也会带来较多字符级识别错误。</a:t>
            </a:r>
            <a:endParaRPr lang="en-US" altLang="zh-CN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盲文倾斜校正和盲文字符定位算法难以适应复杂的情况。</a:t>
            </a:r>
            <a:endParaRPr lang="en-US" altLang="zh-CN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6" descr="油渍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51" r="16008" b="780"/>
          <a:stretch>
            <a:fillRect/>
          </a:stretch>
        </p:blipFill>
        <p:spPr bwMode="auto">
          <a:xfrm>
            <a:off x="468454" y="3718082"/>
            <a:ext cx="1924339" cy="2107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本框 8"/>
          <p:cNvSpPr txBox="1"/>
          <p:nvPr/>
        </p:nvSpPr>
        <p:spPr>
          <a:xfrm>
            <a:off x="683568" y="5867980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(a</a:t>
            </a:r>
            <a:r>
              <a:rPr lang="en-US" altLang="zh-CN" dirty="0" smtClean="0"/>
              <a:t>) </a:t>
            </a:r>
            <a:r>
              <a:rPr lang="zh-CN" altLang="en-US" dirty="0" smtClean="0"/>
              <a:t>油渍</a:t>
            </a:r>
            <a:endParaRPr kumimoji="1" lang="zh-CN" altLang="en-US" dirty="0"/>
          </a:p>
        </p:txBody>
      </p:sp>
      <p:pic>
        <p:nvPicPr>
          <p:cNvPr id="10" name="Picture 8" descr="纸张凹凸不平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" t="613" r="59499" b="32591"/>
          <a:stretch>
            <a:fillRect/>
          </a:stretch>
        </p:blipFill>
        <p:spPr bwMode="auto">
          <a:xfrm>
            <a:off x="2484677" y="3718081"/>
            <a:ext cx="1978196" cy="2107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文本框 10"/>
          <p:cNvSpPr txBox="1"/>
          <p:nvPr/>
        </p:nvSpPr>
        <p:spPr>
          <a:xfrm>
            <a:off x="2701864" y="5852268"/>
            <a:ext cx="1423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(b</a:t>
            </a:r>
            <a:r>
              <a:rPr lang="en-US" altLang="zh-CN" dirty="0" smtClean="0"/>
              <a:t>) </a:t>
            </a:r>
            <a:r>
              <a:rPr lang="zh-CN" altLang="en-US" dirty="0" smtClean="0"/>
              <a:t>纸张变形</a:t>
            </a:r>
            <a:endParaRPr kumimoji="1" lang="zh-CN" altLang="en-US" dirty="0"/>
          </a:p>
        </p:txBody>
      </p:sp>
      <p:pic>
        <p:nvPicPr>
          <p:cNvPr id="12" name="图片 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6" t="12935" r="33797" b="5254"/>
          <a:stretch>
            <a:fillRect/>
          </a:stretch>
        </p:blipFill>
        <p:spPr bwMode="auto">
          <a:xfrm>
            <a:off x="4572910" y="3718081"/>
            <a:ext cx="2034378" cy="2107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文本框 12"/>
          <p:cNvSpPr txBox="1"/>
          <p:nvPr/>
        </p:nvSpPr>
        <p:spPr>
          <a:xfrm>
            <a:off x="4565367" y="5852268"/>
            <a:ext cx="946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(c) </a:t>
            </a:r>
            <a:r>
              <a:rPr lang="zh-CN" altLang="en-US" dirty="0" smtClean="0"/>
              <a:t>裂痕</a:t>
            </a:r>
            <a:endParaRPr kumimoji="1" lang="zh-CN" altLang="en-US" dirty="0"/>
          </a:p>
        </p:txBody>
      </p:sp>
      <p:pic>
        <p:nvPicPr>
          <p:cNvPr id="14" name="图片 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28" t="-754" r="11595" b="5812"/>
          <a:stretch>
            <a:fillRect/>
          </a:stretch>
        </p:blipFill>
        <p:spPr bwMode="auto">
          <a:xfrm>
            <a:off x="6718040" y="3718081"/>
            <a:ext cx="2127306" cy="2107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文本框 14"/>
          <p:cNvSpPr txBox="1"/>
          <p:nvPr/>
        </p:nvSpPr>
        <p:spPr>
          <a:xfrm>
            <a:off x="6718040" y="5830958"/>
            <a:ext cx="2534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(d</a:t>
            </a:r>
            <a:r>
              <a:rPr lang="en-US" altLang="zh-CN" dirty="0" smtClean="0"/>
              <a:t>) </a:t>
            </a:r>
            <a:r>
              <a:rPr lang="zh-CN" altLang="en-US" dirty="0" smtClean="0"/>
              <a:t>盲点磨损</a:t>
            </a:r>
            <a:endParaRPr kumimoji="1" lang="zh-CN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1639299" y="6279601"/>
            <a:ext cx="61206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400"/>
              </a:spcAft>
            </a:pPr>
            <a:r>
              <a:rPr lang="en-US" altLang="zh-CN" b="1" dirty="0" smtClean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Miriam"/>
              </a:rPr>
              <a:t>Fig.7 </a:t>
            </a:r>
            <a:r>
              <a:rPr lang="zh-CN" altLang="en-US" b="1" dirty="0" smtClean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Miriam"/>
              </a:rPr>
              <a:t>盲文书籍部分复杂情况</a:t>
            </a:r>
            <a:endParaRPr lang="en-US" altLang="zh-CN" b="1" dirty="0" smtClean="0">
              <a:latin typeface="Times New Roman" panose="02020603050405020304" pitchFamily="18" charset="0"/>
              <a:ea typeface="宋体" panose="02010600030101010101" pitchFamily="2" charset="-122"/>
              <a:cs typeface="Miriam"/>
            </a:endParaRPr>
          </a:p>
        </p:txBody>
      </p:sp>
    </p:spTree>
    <p:extLst>
      <p:ext uri="{BB962C8B-B14F-4D97-AF65-F5344CB8AC3E}">
        <p14:creationId xmlns:p14="http://schemas.microsoft.com/office/powerpoint/2010/main" val="2089281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3528" y="332656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zh-CN" altLang="en-US" sz="360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盲文答卷</a:t>
            </a:r>
            <a:r>
              <a:rPr lang="en-US" altLang="zh-CN" sz="360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OCR</a:t>
            </a:r>
            <a:endParaRPr lang="zh-CN" altLang="en-US" sz="3600" dirty="0">
              <a:solidFill>
                <a:srgbClr val="C00000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1475656" y="6457179"/>
            <a:ext cx="61206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400"/>
              </a:spcAft>
            </a:pPr>
            <a:r>
              <a:rPr lang="en-US" altLang="zh-CN" b="1" dirty="0" smtClean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Miriam"/>
              </a:rPr>
              <a:t>Fig.8 </a:t>
            </a:r>
            <a:r>
              <a:rPr lang="zh-CN" altLang="en-US" b="1" dirty="0" smtClean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Miriam"/>
              </a:rPr>
              <a:t>盲文答卷</a:t>
            </a:r>
            <a:r>
              <a:rPr lang="en-US" altLang="zh-CN" b="1" dirty="0" smtClean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Miriam"/>
              </a:rPr>
              <a:t>OCR</a:t>
            </a:r>
            <a:r>
              <a:rPr lang="zh-CN" altLang="en-US" b="1" dirty="0" smtClean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Miriam"/>
              </a:rPr>
              <a:t>识别</a:t>
            </a:r>
            <a:r>
              <a:rPr lang="zh-CN" altLang="en-US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Miriam"/>
              </a:rPr>
              <a:t>流程</a:t>
            </a:r>
            <a:endParaRPr lang="en-US" altLang="zh-CN" b="1" dirty="0" smtClean="0">
              <a:latin typeface="Times New Roman" panose="02020603050405020304" pitchFamily="18" charset="0"/>
              <a:ea typeface="宋体" panose="02010600030101010101" pitchFamily="2" charset="-122"/>
              <a:cs typeface="Miriam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628906" y="1556792"/>
            <a:ext cx="1440160" cy="576064"/>
          </a:xfrm>
          <a:prstGeom prst="round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盲文图像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&amp;label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3661567" y="1556792"/>
            <a:ext cx="1440160" cy="576064"/>
          </a:xfrm>
          <a:prstGeom prst="round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语义分割网络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6904487" y="1563257"/>
            <a:ext cx="1296144" cy="591794"/>
          </a:xfrm>
          <a:prstGeom prst="round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后期处理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" name="直接箭头连接符 10"/>
          <p:cNvCxnSpPr>
            <a:stCxn id="8" idx="3"/>
            <a:endCxn id="9" idx="1"/>
          </p:cNvCxnSpPr>
          <p:nvPr/>
        </p:nvCxnSpPr>
        <p:spPr>
          <a:xfrm>
            <a:off x="2069066" y="1844824"/>
            <a:ext cx="159250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>
            <a:stCxn id="9" idx="3"/>
            <a:endCxn id="10" idx="1"/>
          </p:cNvCxnSpPr>
          <p:nvPr/>
        </p:nvCxnSpPr>
        <p:spPr>
          <a:xfrm>
            <a:off x="5101727" y="1844824"/>
            <a:ext cx="1802760" cy="143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122" y="2336689"/>
            <a:ext cx="2190476" cy="2000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363" y="4496929"/>
            <a:ext cx="2238095" cy="1980952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6469" y="3192769"/>
            <a:ext cx="2247619" cy="2000000"/>
          </a:xfrm>
          <a:prstGeom prst="rect">
            <a:avLst/>
          </a:prstGeom>
        </p:spPr>
      </p:pic>
      <p:cxnSp>
        <p:nvCxnSpPr>
          <p:cNvPr id="46" name="曲线连接符 45"/>
          <p:cNvCxnSpPr>
            <a:stCxn id="5" idx="3"/>
            <a:endCxn id="29" idx="1"/>
          </p:cNvCxnSpPr>
          <p:nvPr/>
        </p:nvCxnSpPr>
        <p:spPr>
          <a:xfrm flipV="1">
            <a:off x="2530458" y="4192769"/>
            <a:ext cx="586011" cy="1294636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曲线连接符 47"/>
          <p:cNvCxnSpPr>
            <a:stCxn id="4" idx="3"/>
            <a:endCxn id="29" idx="1"/>
          </p:cNvCxnSpPr>
          <p:nvPr/>
        </p:nvCxnSpPr>
        <p:spPr>
          <a:xfrm>
            <a:off x="2507598" y="3336689"/>
            <a:ext cx="608871" cy="856080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图片 55"/>
          <p:cNvPicPr>
            <a:picLocks noChangeAspect="1"/>
          </p:cNvPicPr>
          <p:nvPr/>
        </p:nvPicPr>
        <p:blipFill rotWithShape="1">
          <a:blip r:embed="rId6"/>
          <a:srcRect l="13783" t="1774" r="-84" b="-2"/>
          <a:stretch/>
        </p:blipFill>
        <p:spPr>
          <a:xfrm>
            <a:off x="5967103" y="2833435"/>
            <a:ext cx="2997385" cy="2718668"/>
          </a:xfrm>
          <a:prstGeom prst="rect">
            <a:avLst/>
          </a:prstGeom>
        </p:spPr>
      </p:pic>
      <p:cxnSp>
        <p:nvCxnSpPr>
          <p:cNvPr id="58" name="直接箭头连接符 57"/>
          <p:cNvCxnSpPr>
            <a:stCxn id="29" idx="3"/>
            <a:endCxn id="56" idx="1"/>
          </p:cNvCxnSpPr>
          <p:nvPr/>
        </p:nvCxnSpPr>
        <p:spPr>
          <a:xfrm>
            <a:off x="5364088" y="4192769"/>
            <a:ext cx="60301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4597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zh-CN" altLang="en-US" sz="360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盲文答卷</a:t>
            </a:r>
            <a:r>
              <a:rPr lang="en-US" altLang="zh-CN" sz="360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OCR</a:t>
            </a:r>
            <a:endParaRPr lang="zh-CN" altLang="en-US" sz="3600" dirty="0">
              <a:solidFill>
                <a:srgbClr val="C00000"/>
              </a:solidFill>
            </a:endParaRPr>
          </a:p>
        </p:txBody>
      </p:sp>
      <p:sp>
        <p:nvSpPr>
          <p:cNvPr id="12" name="右箭头 11"/>
          <p:cNvSpPr/>
          <p:nvPr/>
        </p:nvSpPr>
        <p:spPr>
          <a:xfrm>
            <a:off x="4283968" y="3295525"/>
            <a:ext cx="648072" cy="216024"/>
          </a:xfrm>
          <a:prstGeom prst="right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1511660" y="6116542"/>
            <a:ext cx="61206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400"/>
              </a:spcAft>
            </a:pPr>
            <a:r>
              <a:rPr lang="en-US" altLang="zh-CN" b="1" dirty="0" smtClean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Miriam"/>
              </a:rPr>
              <a:t>Fig.9 </a:t>
            </a:r>
            <a:r>
              <a:rPr lang="zh-CN" altLang="en-US" b="1" dirty="0" smtClean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Miriam"/>
              </a:rPr>
              <a:t>盲文答卷识别效果</a:t>
            </a:r>
            <a:endParaRPr lang="en-US" altLang="zh-CN" b="1" dirty="0" smtClean="0">
              <a:latin typeface="Times New Roman" panose="02020603050405020304" pitchFamily="18" charset="0"/>
              <a:ea typeface="宋体" panose="02010600030101010101" pitchFamily="2" charset="-122"/>
              <a:cs typeface="Miriam"/>
            </a:endParaRPr>
          </a:p>
        </p:txBody>
      </p:sp>
      <p:pic>
        <p:nvPicPr>
          <p:cNvPr id="7" name="内容占位符 6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600200"/>
            <a:ext cx="3290905" cy="4525963"/>
          </a:xfr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2414" y="1585342"/>
            <a:ext cx="3304386" cy="4577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22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44585" y="210464"/>
            <a:ext cx="8512618" cy="1143000"/>
          </a:xfrm>
        </p:spPr>
        <p:txBody>
          <a:bodyPr>
            <a:normAutofit/>
          </a:bodyPr>
          <a:lstStyle/>
          <a:p>
            <a:pPr algn="l"/>
            <a:r>
              <a:rPr lang="zh-CN" altLang="en-US" sz="360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盲文答卷</a:t>
            </a:r>
            <a:r>
              <a:rPr lang="en-US" altLang="zh-CN" sz="360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OCR</a:t>
            </a:r>
            <a:endParaRPr lang="en-US" altLang="zh-CN" sz="36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95536" y="1420855"/>
            <a:ext cx="7968848" cy="16927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难点：</a:t>
            </a:r>
            <a:endParaRPr lang="en-US" altLang="zh-CN" sz="24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每段文字倾斜角度不同，传统方法难以倾斜校正和定位盲文字符。</a:t>
            </a:r>
            <a:endParaRPr lang="en-US" altLang="zh-CN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不同学生书写习惯差异大，盲文形态差异大。</a:t>
            </a:r>
            <a:endParaRPr lang="en-US" altLang="zh-CN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手写盲文字符存在非常严重的盲点擦除干扰，仅从视觉无法判别。</a:t>
            </a:r>
            <a:endParaRPr lang="en-US" altLang="zh-CN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无法准确标注部分盲文对应的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label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473895" y="5265338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(a</a:t>
            </a:r>
            <a:r>
              <a:rPr lang="en-US" altLang="zh-CN" dirty="0" smtClean="0"/>
              <a:t>) </a:t>
            </a:r>
            <a:r>
              <a:rPr lang="zh-CN" altLang="en-US" dirty="0" smtClean="0"/>
              <a:t>细小盲文形态</a:t>
            </a:r>
            <a:r>
              <a:rPr lang="en-US" altLang="zh-CN" dirty="0" smtClean="0"/>
              <a:t> </a:t>
            </a:r>
            <a:endParaRPr kumimoji="1"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3480690" y="5291916"/>
            <a:ext cx="1885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(b</a:t>
            </a:r>
            <a:r>
              <a:rPr lang="en-US" altLang="zh-CN" dirty="0" smtClean="0"/>
              <a:t>)</a:t>
            </a:r>
            <a:r>
              <a:rPr lang="zh-CN" altLang="en-US" dirty="0"/>
              <a:t>粗犷</a:t>
            </a:r>
            <a:r>
              <a:rPr lang="zh-CN" altLang="en-US" dirty="0" smtClean="0"/>
              <a:t>盲文</a:t>
            </a:r>
            <a:r>
              <a:rPr lang="zh-CN" altLang="en-US" dirty="0"/>
              <a:t>形态</a:t>
            </a:r>
            <a:r>
              <a:rPr lang="en-US" altLang="zh-CN" dirty="0"/>
              <a:t> </a:t>
            </a:r>
            <a:endParaRPr kumimoji="1" lang="zh-CN" altLang="en-US" dirty="0"/>
          </a:p>
        </p:txBody>
      </p:sp>
      <p:sp>
        <p:nvSpPr>
          <p:cNvPr id="13" name="文本框 12"/>
          <p:cNvSpPr txBox="1"/>
          <p:nvPr/>
        </p:nvSpPr>
        <p:spPr>
          <a:xfrm>
            <a:off x="5573479" y="5291916"/>
            <a:ext cx="16385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(c) </a:t>
            </a:r>
            <a:r>
              <a:rPr lang="zh-CN" altLang="en-US" dirty="0" smtClean="0"/>
              <a:t>擦除点干扰</a:t>
            </a:r>
            <a:endParaRPr kumimoji="1" lang="zh-CN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1557958" y="5877272"/>
            <a:ext cx="61206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400"/>
              </a:spcAft>
            </a:pPr>
            <a:r>
              <a:rPr lang="en-US" altLang="zh-CN" b="1" dirty="0" smtClean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Miriam"/>
              </a:rPr>
              <a:t>Fig.10</a:t>
            </a:r>
            <a:r>
              <a:rPr lang="zh-CN" altLang="en-US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Miriam"/>
              </a:rPr>
              <a:t>盲文答卷部分</a:t>
            </a: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  <a:cs typeface="Miriam"/>
              </a:rPr>
              <a:t>复杂情况</a:t>
            </a:r>
            <a:endParaRPr lang="en-US" altLang="zh-CN" b="1" dirty="0">
              <a:latin typeface="Times New Roman" panose="02020603050405020304" pitchFamily="18" charset="0"/>
              <a:ea typeface="宋体" panose="02010600030101010101" pitchFamily="2" charset="-122"/>
              <a:cs typeface="Miriam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/>
          <a:srcRect l="8975" t="406" r="10257" b="-406"/>
          <a:stretch/>
        </p:blipFill>
        <p:spPr>
          <a:xfrm>
            <a:off x="1115617" y="3300696"/>
            <a:ext cx="2097084" cy="196464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5856" y="3314077"/>
            <a:ext cx="2177803" cy="193083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52891" y="3314078"/>
            <a:ext cx="2115453" cy="1929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425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7544" y="2708920"/>
            <a:ext cx="8229600" cy="1143000"/>
          </a:xfrm>
        </p:spPr>
        <p:txBody>
          <a:bodyPr>
            <a:noAutofit/>
          </a:bodyPr>
          <a:lstStyle/>
          <a:p>
            <a:r>
              <a:rPr lang="en-US" altLang="zh-CN" sz="6000" b="1" i="1" dirty="0" smtClean="0">
                <a:solidFill>
                  <a:srgbClr val="C00000"/>
                </a:solidFill>
                <a:latin typeface="Arial Black" panose="020B0A04020102020204" pitchFamily="34" charset="0"/>
              </a:rPr>
              <a:t>Thank you</a:t>
            </a:r>
            <a:r>
              <a:rPr lang="zh-CN" altLang="en-US" sz="6000" b="1" i="1" dirty="0" smtClean="0">
                <a:solidFill>
                  <a:srgbClr val="C00000"/>
                </a:solidFill>
                <a:latin typeface="Arial Black" panose="020B0A04020102020204" pitchFamily="34" charset="0"/>
              </a:rPr>
              <a:t>！</a:t>
            </a:r>
            <a:endParaRPr lang="zh-CN" altLang="en-US" sz="6000" b="1" i="1" dirty="0">
              <a:solidFill>
                <a:srgbClr val="C00000"/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932040" y="5445224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zh-CN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中科院计算所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zh-CN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黎仁强</a:t>
            </a:r>
            <a:endParaRPr lang="en-US" altLang="zh-CN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el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18801226961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echat: lirenqiang123</a:t>
            </a:r>
          </a:p>
          <a:p>
            <a:pPr algn="ctr"/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Email:lirenqiang1994@gmail.com</a:t>
            </a:r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  <a:hlinkClick r:id="rId4"/>
            </a:endParaRPr>
          </a:p>
        </p:txBody>
      </p:sp>
    </p:spTree>
    <p:extLst>
      <p:ext uri="{BB962C8B-B14F-4D97-AF65-F5344CB8AC3E}">
        <p14:creationId xmlns:p14="http://schemas.microsoft.com/office/powerpoint/2010/main" val="19270870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主题">
  <a:themeElements>
    <a:clrScheme name="活力">
      <a:dk1>
        <a:sysClr val="windowText" lastClr="000000"/>
      </a:dk1>
      <a:lt1>
        <a:sysClr val="window" lastClr="FFFFFF"/>
      </a:lt1>
      <a:dk2>
        <a:srgbClr val="666666"/>
      </a:dk2>
      <a:lt2>
        <a:srgbClr val="D2D2D2"/>
      </a:lt2>
      <a:accent1>
        <a:srgbClr val="FF388C"/>
      </a:accent1>
      <a:accent2>
        <a:srgbClr val="E40059"/>
      </a:accent2>
      <a:accent3>
        <a:srgbClr val="9C007F"/>
      </a:accent3>
      <a:accent4>
        <a:srgbClr val="68007F"/>
      </a:accent4>
      <a:accent5>
        <a:srgbClr val="005BD3"/>
      </a:accent5>
      <a:accent6>
        <a:srgbClr val="00349E"/>
      </a:accent6>
      <a:hlink>
        <a:srgbClr val="17BBFD"/>
      </a:hlink>
      <a:folHlink>
        <a:srgbClr val="FF79C2"/>
      </a:folHlink>
    </a:clrScheme>
    <a:fontScheme name="暗香扑面">
      <a:majorFont>
        <a:latin typeface="Franklin Gothic Medium"/>
        <a:ea typeface=""/>
        <a:cs typeface=""/>
        <a:font script="Jpan" typeface="HG創英角ｺﾞｼｯｸUB"/>
        <a:font script="Hang" typeface="HY견고딕"/>
        <a:font script="Hans" typeface="微软雅黑"/>
        <a:font script="Hant" typeface="微軟正黑體"/>
        <a:font script="Arab" typeface="Arial Bold"/>
        <a:font script="Hebr" typeface="Arial Bold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 Bold"/>
        <a:font script="Uigh" typeface="Microsoft Uighur"/>
      </a:majorFont>
      <a:minorFont>
        <a:latin typeface="Franklin Gothic Book"/>
        <a:ea typeface=""/>
        <a:cs typeface=""/>
        <a:font script="Jpan" typeface="HG創英角ｺﾞｼｯｸUB"/>
        <a:font script="Hang" typeface="맑은 고딕"/>
        <a:font script="Hans" typeface="黑体"/>
        <a:font script="Hant" typeface="新細明體"/>
        <a:font script="Arab" typeface="Arial"/>
        <a:font script="Hebr" typeface="Arial"/>
        <a:font script="Thai" typeface="Cordian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1_Office 主题">
  <a:themeElements>
    <a:clrScheme name="活力">
      <a:dk1>
        <a:sysClr val="windowText" lastClr="000000"/>
      </a:dk1>
      <a:lt1>
        <a:sysClr val="window" lastClr="FFFFFF"/>
      </a:lt1>
      <a:dk2>
        <a:srgbClr val="666666"/>
      </a:dk2>
      <a:lt2>
        <a:srgbClr val="D2D2D2"/>
      </a:lt2>
      <a:accent1>
        <a:srgbClr val="FF388C"/>
      </a:accent1>
      <a:accent2>
        <a:srgbClr val="E40059"/>
      </a:accent2>
      <a:accent3>
        <a:srgbClr val="9C007F"/>
      </a:accent3>
      <a:accent4>
        <a:srgbClr val="68007F"/>
      </a:accent4>
      <a:accent5>
        <a:srgbClr val="005BD3"/>
      </a:accent5>
      <a:accent6>
        <a:srgbClr val="00349E"/>
      </a:accent6>
      <a:hlink>
        <a:srgbClr val="17BBFD"/>
      </a:hlink>
      <a:folHlink>
        <a:srgbClr val="FF79C2"/>
      </a:folHlink>
    </a:clrScheme>
    <a:fontScheme name="暗香扑面">
      <a:majorFont>
        <a:latin typeface="Franklin Gothic Medium"/>
        <a:ea typeface=""/>
        <a:cs typeface=""/>
        <a:font script="Jpan" typeface="HG創英角ｺﾞｼｯｸUB"/>
        <a:font script="Hang" typeface="HY견고딕"/>
        <a:font script="Hans" typeface="微软雅黑"/>
        <a:font script="Hant" typeface="微軟正黑體"/>
        <a:font script="Arab" typeface="Arial Bold"/>
        <a:font script="Hebr" typeface="Arial Bold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 Bold"/>
        <a:font script="Uigh" typeface="Microsoft Uighur"/>
      </a:majorFont>
      <a:minorFont>
        <a:latin typeface="Franklin Gothic Book"/>
        <a:ea typeface=""/>
        <a:cs typeface=""/>
        <a:font script="Jpan" typeface="HG創英角ｺﾞｼｯｸUB"/>
        <a:font script="Hang" typeface="맑은 고딕"/>
        <a:font script="Hans" typeface="黑体"/>
        <a:font script="Hant" typeface="新細明體"/>
        <a:font script="Arab" typeface="Arial"/>
        <a:font script="Hebr" typeface="Arial"/>
        <a:font script="Thai" typeface="Cordian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3_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4_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16838</TotalTime>
  <Words>363</Words>
  <Application>Microsoft Office PowerPoint</Application>
  <PresentationFormat>全屏显示(4:3)</PresentationFormat>
  <Paragraphs>63</Paragraphs>
  <Slides>9</Slides>
  <Notes>9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7</vt:i4>
      </vt:variant>
      <vt:variant>
        <vt:lpstr>幻灯片标题</vt:lpstr>
      </vt:variant>
      <vt:variant>
        <vt:i4>9</vt:i4>
      </vt:variant>
    </vt:vector>
  </HeadingPairs>
  <TitlesOfParts>
    <vt:vector size="26" baseType="lpstr">
      <vt:lpstr>Miriam</vt:lpstr>
      <vt:lpstr>黑体</vt:lpstr>
      <vt:lpstr>宋体</vt:lpstr>
      <vt:lpstr>微软雅黑</vt:lpstr>
      <vt:lpstr>Arial</vt:lpstr>
      <vt:lpstr>Arial Black</vt:lpstr>
      <vt:lpstr>Calibri</vt:lpstr>
      <vt:lpstr>Franklin Gothic Book</vt:lpstr>
      <vt:lpstr>Franklin Gothic Medium</vt:lpstr>
      <vt:lpstr>Times New Roman</vt:lpstr>
      <vt:lpstr>自定义设计方案</vt:lpstr>
      <vt:lpstr>1_自定义设计方案</vt:lpstr>
      <vt:lpstr>2_自定义设计方案</vt:lpstr>
      <vt:lpstr>Office 主题</vt:lpstr>
      <vt:lpstr>1_Office 主题</vt:lpstr>
      <vt:lpstr>3_自定义设计方案</vt:lpstr>
      <vt:lpstr>4_自定义设计方案</vt:lpstr>
      <vt:lpstr>PowerPoint 演示文稿</vt:lpstr>
      <vt:lpstr>盲文简介</vt:lpstr>
      <vt:lpstr>盲文书籍OCR</vt:lpstr>
      <vt:lpstr>盲文书籍OCR</vt:lpstr>
      <vt:lpstr>盲文书籍OCR</vt:lpstr>
      <vt:lpstr>盲文答卷OCR</vt:lpstr>
      <vt:lpstr>盲文答卷OCR</vt:lpstr>
      <vt:lpstr>盲文答卷OCR</vt:lpstr>
      <vt:lpstr>Thank you！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gzc</dc:creator>
  <cp:lastModifiedBy>gzc</cp:lastModifiedBy>
  <cp:revision>960</cp:revision>
  <cp:lastPrinted>2016-07-07T07:42:48Z</cp:lastPrinted>
  <dcterms:created xsi:type="dcterms:W3CDTF">2016-06-19T02:06:15Z</dcterms:created>
  <dcterms:modified xsi:type="dcterms:W3CDTF">2019-05-31T03:14:04Z</dcterms:modified>
</cp:coreProperties>
</file>